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7" r:id="rId1"/>
  </p:sldMasterIdLst>
  <p:notesMasterIdLst>
    <p:notesMasterId r:id="rId28"/>
  </p:notesMasterIdLst>
  <p:sldIdLst>
    <p:sldId id="256" r:id="rId2"/>
    <p:sldId id="258" r:id="rId3"/>
    <p:sldId id="261" r:id="rId4"/>
    <p:sldId id="259" r:id="rId5"/>
    <p:sldId id="260" r:id="rId6"/>
    <p:sldId id="262" r:id="rId7"/>
    <p:sldId id="265" r:id="rId8"/>
    <p:sldId id="264" r:id="rId9"/>
    <p:sldId id="266" r:id="rId10"/>
    <p:sldId id="267" r:id="rId11"/>
    <p:sldId id="268" r:id="rId12"/>
    <p:sldId id="269" r:id="rId13"/>
    <p:sldId id="271" r:id="rId14"/>
    <p:sldId id="272" r:id="rId15"/>
    <p:sldId id="273" r:id="rId16"/>
    <p:sldId id="274" r:id="rId17"/>
    <p:sldId id="281" r:id="rId18"/>
    <p:sldId id="275" r:id="rId19"/>
    <p:sldId id="276" r:id="rId20"/>
    <p:sldId id="282" r:id="rId21"/>
    <p:sldId id="277" r:id="rId22"/>
    <p:sldId id="278" r:id="rId23"/>
    <p:sldId id="279" r:id="rId24"/>
    <p:sldId id="270" r:id="rId25"/>
    <p:sldId id="257" r:id="rId26"/>
    <p:sldId id="280"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76" autoAdjust="0"/>
    <p:restoredTop sz="94660"/>
  </p:normalViewPr>
  <p:slideViewPr>
    <p:cSldViewPr snapToGrid="0">
      <p:cViewPr varScale="1">
        <p:scale>
          <a:sx n="65" d="100"/>
          <a:sy n="65" d="100"/>
        </p:scale>
        <p:origin x="79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992BB5-261B-465B-8A6F-B91DCC8C8FB6}" type="datetimeFigureOut">
              <a:rPr lang="en-US" smtClean="0"/>
              <a:pPr/>
              <a:t>11/22/2017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996E5C-91C1-4145-B34C-9131092F2C1E}" type="slidenum">
              <a:rPr lang="en-US" smtClean="0"/>
              <a:pPr/>
              <a:t>‹#›</a:t>
            </a:fld>
            <a:endParaRPr lang="en-US"/>
          </a:p>
        </p:txBody>
      </p:sp>
    </p:spTree>
    <p:extLst>
      <p:ext uri="{BB962C8B-B14F-4D97-AF65-F5344CB8AC3E}">
        <p14:creationId xmlns:p14="http://schemas.microsoft.com/office/powerpoint/2010/main" val="2646556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they feel when they think about</a:t>
            </a:r>
            <a:r>
              <a:rPr lang="en-US" baseline="0" dirty="0" smtClean="0"/>
              <a:t> this?  What Q’s would they have?  (Give 2 in groups??)</a:t>
            </a:r>
          </a:p>
          <a:p>
            <a:endParaRPr lang="en-US" dirty="0"/>
          </a:p>
        </p:txBody>
      </p:sp>
      <p:sp>
        <p:nvSpPr>
          <p:cNvPr id="4" name="Slide Number Placeholder 3"/>
          <p:cNvSpPr>
            <a:spLocks noGrp="1"/>
          </p:cNvSpPr>
          <p:nvPr>
            <p:ph type="sldNum" sz="quarter" idx="10"/>
          </p:nvPr>
        </p:nvSpPr>
        <p:spPr/>
        <p:txBody>
          <a:bodyPr/>
          <a:lstStyle/>
          <a:p>
            <a:fld id="{5C996E5C-91C1-4145-B34C-9131092F2C1E}" type="slidenum">
              <a:rPr lang="en-US" smtClean="0"/>
              <a:pPr/>
              <a:t>1</a:t>
            </a:fld>
            <a:endParaRPr lang="en-US"/>
          </a:p>
        </p:txBody>
      </p:sp>
    </p:spTree>
    <p:extLst>
      <p:ext uri="{BB962C8B-B14F-4D97-AF65-F5344CB8AC3E}">
        <p14:creationId xmlns:p14="http://schemas.microsoft.com/office/powerpoint/2010/main" val="1019314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something simple that all electrical</a:t>
            </a:r>
            <a:r>
              <a:rPr lang="en-US" baseline="0" dirty="0" smtClean="0"/>
              <a:t> engineers know how to design?  Create a simple outline – 5-6 steps – describing it.</a:t>
            </a:r>
            <a:endParaRPr lang="en-US" dirty="0"/>
          </a:p>
        </p:txBody>
      </p:sp>
      <p:sp>
        <p:nvSpPr>
          <p:cNvPr id="4" name="Slide Number Placeholder 3"/>
          <p:cNvSpPr>
            <a:spLocks noGrp="1"/>
          </p:cNvSpPr>
          <p:nvPr>
            <p:ph type="sldNum" sz="quarter" idx="10"/>
          </p:nvPr>
        </p:nvSpPr>
        <p:spPr/>
        <p:txBody>
          <a:bodyPr/>
          <a:lstStyle/>
          <a:p>
            <a:fld id="{5C996E5C-91C1-4145-B34C-9131092F2C1E}" type="slidenum">
              <a:rPr lang="en-US" smtClean="0"/>
              <a:pPr/>
              <a:t>2</a:t>
            </a:fld>
            <a:endParaRPr lang="en-US"/>
          </a:p>
        </p:txBody>
      </p:sp>
    </p:spTree>
    <p:extLst>
      <p:ext uri="{BB962C8B-B14F-4D97-AF65-F5344CB8AC3E}">
        <p14:creationId xmlns:p14="http://schemas.microsoft.com/office/powerpoint/2010/main" val="3400493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there</a:t>
            </a:r>
            <a:r>
              <a:rPr lang="en-US" baseline="0" dirty="0" smtClean="0"/>
              <a:t> is one standard “skeleton” format for academic journals, the information in each section will be a little different depending on the field of study and the individual journal that it is published in.  Becoming familiar with the “special way” that it is done in your field or in the publication you hope to be published in will help you be a more successful author.</a:t>
            </a:r>
            <a:endParaRPr lang="en-US" dirty="0"/>
          </a:p>
        </p:txBody>
      </p:sp>
      <p:sp>
        <p:nvSpPr>
          <p:cNvPr id="4" name="Slide Number Placeholder 3"/>
          <p:cNvSpPr>
            <a:spLocks noGrp="1"/>
          </p:cNvSpPr>
          <p:nvPr>
            <p:ph type="sldNum" sz="quarter" idx="10"/>
          </p:nvPr>
        </p:nvSpPr>
        <p:spPr/>
        <p:txBody>
          <a:bodyPr/>
          <a:lstStyle/>
          <a:p>
            <a:fld id="{5C996E5C-91C1-4145-B34C-9131092F2C1E}" type="slidenum">
              <a:rPr lang="en-US" smtClean="0"/>
              <a:pPr/>
              <a:t>4</a:t>
            </a:fld>
            <a:endParaRPr lang="en-US"/>
          </a:p>
        </p:txBody>
      </p:sp>
    </p:spTree>
    <p:extLst>
      <p:ext uri="{BB962C8B-B14F-4D97-AF65-F5344CB8AC3E}">
        <p14:creationId xmlns:p14="http://schemas.microsoft.com/office/powerpoint/2010/main" val="170806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something that</a:t>
            </a:r>
            <a:r>
              <a:rPr lang="en-US" baseline="0" dirty="0" smtClean="0"/>
              <a:t> all electrical engineers know how to design?  Explain it in a simple outline.  </a:t>
            </a:r>
            <a:endParaRPr lang="en-US" dirty="0"/>
          </a:p>
        </p:txBody>
      </p:sp>
      <p:sp>
        <p:nvSpPr>
          <p:cNvPr id="4" name="Slide Number Placeholder 3"/>
          <p:cNvSpPr>
            <a:spLocks noGrp="1"/>
          </p:cNvSpPr>
          <p:nvPr>
            <p:ph type="sldNum" sz="quarter" idx="10"/>
          </p:nvPr>
        </p:nvSpPr>
        <p:spPr/>
        <p:txBody>
          <a:bodyPr/>
          <a:lstStyle/>
          <a:p>
            <a:fld id="{5C996E5C-91C1-4145-B34C-9131092F2C1E}" type="slidenum">
              <a:rPr lang="en-US" smtClean="0"/>
              <a:pPr/>
              <a:t>5</a:t>
            </a:fld>
            <a:endParaRPr lang="en-US"/>
          </a:p>
        </p:txBody>
      </p:sp>
    </p:spTree>
    <p:extLst>
      <p:ext uri="{BB962C8B-B14F-4D97-AF65-F5344CB8AC3E}">
        <p14:creationId xmlns:p14="http://schemas.microsoft.com/office/powerpoint/2010/main" val="16097041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59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9808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2482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D57F1E4F-1CFF-5643-939E-217C01CDF56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373993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573276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3639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7371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0076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1BEF0D-F0BB-DE4B-95CE-6DB70DBA9567}" type="datetimeFigureOut">
              <a:rPr lang="en-US" smtClean="0"/>
              <a:pPr/>
              <a:t>11/22/2017</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7866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2" y="609601"/>
            <a:ext cx="9905999" cy="3124199"/>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1141411" y="4343400"/>
            <a:ext cx="99060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90272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1215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8110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63317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9142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6778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71991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7585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5686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61BEF0D-F0BB-DE4B-95CE-6DB70DBA9567}" type="datetimeFigureOut">
              <a:rPr lang="en-US" smtClean="0"/>
              <a:pPr/>
              <a:t>11/22/2017</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74906244"/>
      </p:ext>
    </p:extLst>
  </p:cSld>
  <p:clrMap bg1="dk1" tx1="lt1" bg2="dk2" tx2="lt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 id="2147483790" r:id="rId13"/>
    <p:sldLayoutId id="2147483791" r:id="rId14"/>
    <p:sldLayoutId id="2147483792" r:id="rId15"/>
    <p:sldLayoutId id="2147483793" r:id="rId16"/>
    <p:sldLayoutId id="2147483794" r:id="rId17"/>
    <p:sldLayoutId id="2147483795" r:id="rId18"/>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for </a:t>
            </a:r>
            <a:br>
              <a:rPr lang="en-US" dirty="0" smtClean="0"/>
            </a:br>
            <a:r>
              <a:rPr lang="en-US" dirty="0" smtClean="0"/>
              <a:t>Academic Journals</a:t>
            </a:r>
            <a:endParaRPr lang="en-US" dirty="0"/>
          </a:p>
        </p:txBody>
      </p:sp>
      <p:sp>
        <p:nvSpPr>
          <p:cNvPr id="5" name="Subtitle 4"/>
          <p:cNvSpPr>
            <a:spLocks noGrp="1"/>
          </p:cNvSpPr>
          <p:nvPr>
            <p:ph type="subTitle" idx="1"/>
          </p:nvPr>
        </p:nvSpPr>
        <p:spPr/>
        <p:txBody>
          <a:bodyPr>
            <a:normAutofit fontScale="92500" lnSpcReduction="10000"/>
          </a:bodyPr>
          <a:lstStyle/>
          <a:p>
            <a:r>
              <a:rPr lang="en-US" b="1" smtClean="0"/>
              <a:t>Services Computing Research Group</a:t>
            </a:r>
            <a:endParaRPr lang="en-US" b="1" dirty="0" smtClean="0"/>
          </a:p>
          <a:p>
            <a:r>
              <a:rPr lang="en-US" smtClean="0"/>
              <a:t>School of Electrical Engineering and Informatics</a:t>
            </a:r>
          </a:p>
          <a:p>
            <a:r>
              <a:rPr lang="en-US" smtClean="0"/>
              <a:t>Institut Teknologi Bandung</a:t>
            </a:r>
            <a:endParaRPr lang="en-US" dirty="0"/>
          </a:p>
        </p:txBody>
      </p:sp>
      <p:sp>
        <p:nvSpPr>
          <p:cNvPr id="3" name="Rectangle 2"/>
          <p:cNvSpPr/>
          <p:nvPr/>
        </p:nvSpPr>
        <p:spPr>
          <a:xfrm>
            <a:off x="142640" y="5798986"/>
            <a:ext cx="9738779" cy="830997"/>
          </a:xfrm>
          <a:prstGeom prst="rect">
            <a:avLst/>
          </a:prstGeom>
        </p:spPr>
        <p:txBody>
          <a:bodyPr wrap="square">
            <a:spAutoFit/>
          </a:bodyPr>
          <a:lstStyle/>
          <a:p>
            <a:r>
              <a:rPr lang="en-US" sz="2400" b="1">
                <a:latin typeface="Calibri" panose="020F0502020204030204" pitchFamily="34" charset="0"/>
                <a:ea typeface="Calibri" panose="020F0502020204030204" pitchFamily="34" charset="0"/>
                <a:cs typeface="Times New Roman" panose="02020603050405020304" pitchFamily="18" charset="0"/>
              </a:rPr>
              <a:t>Pelatihan Publikasi Karya Tulis Ilmiah Untuk </a:t>
            </a:r>
            <a:r>
              <a:rPr lang="en-US" sz="2400" b="1" smtClean="0">
                <a:latin typeface="Calibri" panose="020F0502020204030204" pitchFamily="34" charset="0"/>
                <a:ea typeface="Calibri" panose="020F0502020204030204" pitchFamily="34" charset="0"/>
                <a:cs typeface="Times New Roman" panose="02020603050405020304" pitchFamily="18" charset="0"/>
              </a:rPr>
              <a:t>Konferensi Internasional </a:t>
            </a:r>
            <a:r>
              <a:rPr lang="en-US" sz="2400" b="1" smtClean="0">
                <a:latin typeface="Calibri" panose="020F0502020204030204" pitchFamily="34" charset="0"/>
                <a:ea typeface="Calibri" panose="020F0502020204030204" pitchFamily="34" charset="0"/>
                <a:cs typeface="Times New Roman" panose="02020603050405020304" pitchFamily="18" charset="0"/>
              </a:rPr>
              <a:t>IEEE</a:t>
            </a:r>
          </a:p>
          <a:p>
            <a:r>
              <a:rPr lang="en-US" sz="2400" b="1"/>
              <a:t>Padang, November, 28-29 2017</a:t>
            </a:r>
            <a:endParaRPr lang="id-ID" sz="240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43467" y="167080"/>
            <a:ext cx="1646971" cy="164697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2641" y="167081"/>
            <a:ext cx="1376444" cy="1761382"/>
          </a:xfrm>
          <a:prstGeom prst="rect">
            <a:avLst/>
          </a:prstGeom>
        </p:spPr>
      </p:pic>
    </p:spTree>
    <p:extLst>
      <p:ext uri="{BB962C8B-B14F-4D97-AF65-F5344CB8AC3E}">
        <p14:creationId xmlns:p14="http://schemas.microsoft.com/office/powerpoint/2010/main" val="2547636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Introduction</a:t>
            </a:r>
            <a:endParaRPr lang="en-US" dirty="0"/>
          </a:p>
        </p:txBody>
      </p:sp>
      <p:sp>
        <p:nvSpPr>
          <p:cNvPr id="3" name="Content Placeholder 2"/>
          <p:cNvSpPr>
            <a:spLocks noGrp="1"/>
          </p:cNvSpPr>
          <p:nvPr>
            <p:ph idx="1"/>
          </p:nvPr>
        </p:nvSpPr>
        <p:spPr/>
        <p:txBody>
          <a:bodyPr>
            <a:normAutofit/>
          </a:bodyPr>
          <a:lstStyle/>
          <a:p>
            <a:r>
              <a:rPr lang="en-US" dirty="0" smtClean="0"/>
              <a:t>Description of the general context for your research</a:t>
            </a:r>
          </a:p>
          <a:p>
            <a:pPr lvl="1"/>
            <a:r>
              <a:rPr lang="en-US" sz="2400" dirty="0" smtClean="0"/>
              <a:t>Become more specific  (inverted triangle model)</a:t>
            </a:r>
          </a:p>
          <a:p>
            <a:r>
              <a:rPr lang="en-US" dirty="0" smtClean="0"/>
              <a:t>Review of Literature </a:t>
            </a:r>
          </a:p>
          <a:p>
            <a:pPr lvl="1"/>
            <a:r>
              <a:rPr lang="en-US" sz="2400" dirty="0" smtClean="0"/>
              <a:t>Tell why you need to do this study?  What motivated you to do it?</a:t>
            </a:r>
          </a:p>
          <a:p>
            <a:pPr lvl="1"/>
            <a:r>
              <a:rPr lang="en-US" sz="2400" dirty="0" smtClean="0"/>
              <a:t>What problem exists that you want to solve?</a:t>
            </a:r>
          </a:p>
          <a:p>
            <a:r>
              <a:rPr lang="en-US" dirty="0" smtClean="0"/>
              <a:t>State the research problem</a:t>
            </a:r>
          </a:p>
          <a:p>
            <a:r>
              <a:rPr lang="en-US" dirty="0" smtClean="0"/>
              <a:t>Give a hypothesis (if needed)</a:t>
            </a:r>
            <a:endParaRPr lang="en-US" dirty="0"/>
          </a:p>
        </p:txBody>
      </p:sp>
    </p:spTree>
    <p:extLst>
      <p:ext uri="{BB962C8B-B14F-4D97-AF65-F5344CB8AC3E}">
        <p14:creationId xmlns:p14="http://schemas.microsoft.com/office/powerpoint/2010/main" val="348269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a:xfrm>
            <a:off x="1141413" y="2021247"/>
            <a:ext cx="9905998" cy="3873190"/>
          </a:xfrm>
        </p:spPr>
        <p:txBody>
          <a:bodyPr>
            <a:normAutofit/>
          </a:bodyPr>
          <a:lstStyle/>
          <a:p>
            <a:r>
              <a:rPr lang="en-US" dirty="0" smtClean="0"/>
              <a:t>Include information from texts most closely related to your work</a:t>
            </a:r>
          </a:p>
          <a:p>
            <a:pPr lvl="1"/>
            <a:r>
              <a:rPr lang="en-US" sz="2400" dirty="0" smtClean="0"/>
              <a:t>These should help you describe your motivation</a:t>
            </a:r>
          </a:p>
          <a:p>
            <a:r>
              <a:rPr lang="en-US" dirty="0" smtClean="0"/>
              <a:t>Connect the individual works to each other and to your work</a:t>
            </a:r>
          </a:p>
          <a:p>
            <a:pPr lvl="1"/>
            <a:r>
              <a:rPr lang="en-US" sz="2400" dirty="0" smtClean="0"/>
              <a:t>Show how the information in the other articles present a problem that you want to solve or study.</a:t>
            </a:r>
          </a:p>
          <a:p>
            <a:pPr lvl="3"/>
            <a:endParaRPr lang="en-US" sz="2400" dirty="0"/>
          </a:p>
          <a:p>
            <a:pPr lvl="3"/>
            <a:endParaRPr lang="en-US" sz="2400" dirty="0"/>
          </a:p>
        </p:txBody>
      </p:sp>
      <p:sp>
        <p:nvSpPr>
          <p:cNvPr id="4" name="Rectangle 3"/>
          <p:cNvSpPr/>
          <p:nvPr/>
        </p:nvSpPr>
        <p:spPr>
          <a:xfrm>
            <a:off x="1564395" y="4638101"/>
            <a:ext cx="1311007" cy="9474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Work 1</a:t>
            </a:r>
            <a:endParaRPr lang="en-US" dirty="0"/>
          </a:p>
        </p:txBody>
      </p:sp>
      <p:sp>
        <p:nvSpPr>
          <p:cNvPr id="5" name="Rectangle 4"/>
          <p:cNvSpPr/>
          <p:nvPr/>
        </p:nvSpPr>
        <p:spPr>
          <a:xfrm>
            <a:off x="3580481" y="4671152"/>
            <a:ext cx="1277957"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Work 2</a:t>
            </a:r>
            <a:endParaRPr lang="en-US" dirty="0"/>
          </a:p>
        </p:txBody>
      </p:sp>
      <p:sp>
        <p:nvSpPr>
          <p:cNvPr id="6" name="Rectangle 5"/>
          <p:cNvSpPr/>
          <p:nvPr/>
        </p:nvSpPr>
        <p:spPr>
          <a:xfrm>
            <a:off x="5772839" y="4671152"/>
            <a:ext cx="124490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Work 3</a:t>
            </a:r>
          </a:p>
        </p:txBody>
      </p:sp>
      <p:sp>
        <p:nvSpPr>
          <p:cNvPr id="8" name="Right Arrow 7"/>
          <p:cNvSpPr/>
          <p:nvPr/>
        </p:nvSpPr>
        <p:spPr>
          <a:xfrm>
            <a:off x="2875402" y="5111826"/>
            <a:ext cx="70507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4891488" y="5111826"/>
            <a:ext cx="881351"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2453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Using Transitions in the Literature Review</a:t>
            </a:r>
            <a:endParaRPr lang="en-US" dirty="0"/>
          </a:p>
        </p:txBody>
      </p:sp>
      <p:sp>
        <p:nvSpPr>
          <p:cNvPr id="3" name="Content Placeholder 2"/>
          <p:cNvSpPr>
            <a:spLocks noGrp="1"/>
          </p:cNvSpPr>
          <p:nvPr>
            <p:ph idx="1"/>
          </p:nvPr>
        </p:nvSpPr>
        <p:spPr/>
        <p:txBody>
          <a:bodyPr>
            <a:normAutofit/>
          </a:bodyPr>
          <a:lstStyle/>
          <a:p>
            <a:r>
              <a:rPr lang="en-US" dirty="0" smtClean="0"/>
              <a:t>Clearly explain:</a:t>
            </a:r>
          </a:p>
          <a:p>
            <a:pPr lvl="1"/>
            <a:r>
              <a:rPr lang="en-US" sz="2400" dirty="0" smtClean="0"/>
              <a:t>Why are the texts mentioned important to your study?</a:t>
            </a:r>
          </a:p>
          <a:p>
            <a:pPr lvl="1"/>
            <a:r>
              <a:rPr lang="en-US" sz="2400" dirty="0" smtClean="0"/>
              <a:t>How does each text connect to the other texts in the literature review?</a:t>
            </a:r>
          </a:p>
          <a:p>
            <a:pPr lvl="1"/>
            <a:r>
              <a:rPr lang="en-US" sz="2400" dirty="0" smtClean="0"/>
              <a:t>Are any of the texts mentioned more important to your research than others?  Say so, and explain why.</a:t>
            </a:r>
            <a:endParaRPr lang="en-US" sz="2400" dirty="0"/>
          </a:p>
        </p:txBody>
      </p:sp>
    </p:spTree>
    <p:extLst>
      <p:ext uri="{BB962C8B-B14F-4D97-AF65-F5344CB8AC3E}">
        <p14:creationId xmlns:p14="http://schemas.microsoft.com/office/powerpoint/2010/main" val="105628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Methods and Materials</a:t>
            </a:r>
            <a:endParaRPr lang="en-US" dirty="0"/>
          </a:p>
        </p:txBody>
      </p:sp>
      <p:sp>
        <p:nvSpPr>
          <p:cNvPr id="3" name="Content Placeholder 2"/>
          <p:cNvSpPr>
            <a:spLocks noGrp="1"/>
          </p:cNvSpPr>
          <p:nvPr>
            <p:ph idx="1"/>
          </p:nvPr>
        </p:nvSpPr>
        <p:spPr>
          <a:xfrm>
            <a:off x="1141413" y="2003326"/>
            <a:ext cx="10318084" cy="3455021"/>
          </a:xfrm>
        </p:spPr>
        <p:txBody>
          <a:bodyPr>
            <a:noAutofit/>
          </a:bodyPr>
          <a:lstStyle/>
          <a:p>
            <a:r>
              <a:rPr lang="en-US" dirty="0" smtClean="0"/>
              <a:t>Explain how you conducted your research</a:t>
            </a:r>
          </a:p>
          <a:p>
            <a:r>
              <a:rPr lang="en-US" dirty="0" smtClean="0"/>
              <a:t>BE EXPLICIT!</a:t>
            </a:r>
          </a:p>
          <a:p>
            <a:r>
              <a:rPr lang="en-US" dirty="0" smtClean="0"/>
              <a:t>Give information that is detailed enough that another person could do </a:t>
            </a:r>
            <a:r>
              <a:rPr lang="en-US" u="sng" dirty="0" smtClean="0"/>
              <a:t>exactly</a:t>
            </a:r>
            <a:r>
              <a:rPr lang="en-US" dirty="0" smtClean="0"/>
              <a:t> the same procedures that you did in </a:t>
            </a:r>
            <a:r>
              <a:rPr lang="en-US" u="sng" dirty="0" smtClean="0"/>
              <a:t>exactly </a:t>
            </a:r>
            <a:r>
              <a:rPr lang="en-US" dirty="0" smtClean="0"/>
              <a:t> the same way</a:t>
            </a:r>
          </a:p>
          <a:p>
            <a:r>
              <a:rPr lang="en-US" dirty="0" smtClean="0"/>
              <a:t>Many, many, </a:t>
            </a:r>
            <a:r>
              <a:rPr lang="en-US" smtClean="0"/>
              <a:t>many details</a:t>
            </a:r>
          </a:p>
          <a:p>
            <a:pPr lvl="1"/>
            <a:r>
              <a:rPr lang="en-US" sz="2400" smtClean="0"/>
              <a:t>What </a:t>
            </a:r>
            <a:r>
              <a:rPr lang="en-US" sz="2400" dirty="0" smtClean="0"/>
              <a:t>materials did </a:t>
            </a:r>
            <a:r>
              <a:rPr lang="en-US" sz="2400" smtClean="0"/>
              <a:t>you use?</a:t>
            </a:r>
          </a:p>
          <a:p>
            <a:pPr lvl="1"/>
            <a:r>
              <a:rPr lang="en-US" sz="2400" smtClean="0"/>
              <a:t>How did you collect data?</a:t>
            </a:r>
          </a:p>
          <a:p>
            <a:r>
              <a:rPr lang="en-US" smtClean="0"/>
              <a:t>Organize </a:t>
            </a:r>
            <a:r>
              <a:rPr lang="en-US" dirty="0" smtClean="0"/>
              <a:t>information by Chronological (Time) </a:t>
            </a:r>
            <a:r>
              <a:rPr lang="en-US" smtClean="0"/>
              <a:t>Order </a:t>
            </a:r>
          </a:p>
          <a:p>
            <a:pPr lvl="1"/>
            <a:r>
              <a:rPr lang="en-US" sz="2400" smtClean="0"/>
              <a:t>what </a:t>
            </a:r>
            <a:r>
              <a:rPr lang="en-US" sz="2400" dirty="0" smtClean="0"/>
              <a:t>did you do first</a:t>
            </a:r>
            <a:r>
              <a:rPr lang="en-US" sz="2400" smtClean="0"/>
              <a:t>? </a:t>
            </a:r>
          </a:p>
          <a:p>
            <a:pPr lvl="1"/>
            <a:r>
              <a:rPr lang="en-US" sz="2400" smtClean="0"/>
              <a:t>Then </a:t>
            </a:r>
            <a:r>
              <a:rPr lang="en-US" sz="2400" dirty="0" smtClean="0"/>
              <a:t>what?</a:t>
            </a:r>
          </a:p>
          <a:p>
            <a:r>
              <a:rPr lang="en-US" dirty="0" smtClean="0"/>
              <a:t>Development of the design </a:t>
            </a:r>
            <a:r>
              <a:rPr lang="en-US" dirty="0" smtClean="0">
                <a:sym typeface="Wingdings" panose="05000000000000000000" pitchFamily="2" charset="2"/>
              </a:rPr>
              <a:t> Data Analysis</a:t>
            </a:r>
            <a:endParaRPr lang="en-US" dirty="0"/>
          </a:p>
        </p:txBody>
      </p:sp>
    </p:spTree>
    <p:extLst>
      <p:ext uri="{BB962C8B-B14F-4D97-AF65-F5344CB8AC3E}">
        <p14:creationId xmlns:p14="http://schemas.microsoft.com/office/powerpoint/2010/main" val="3084328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Possible information for methods section</a:t>
            </a:r>
            <a:endParaRPr lang="en-US" dirty="0"/>
          </a:p>
        </p:txBody>
      </p:sp>
      <p:sp>
        <p:nvSpPr>
          <p:cNvPr id="3" name="Content Placeholder 2"/>
          <p:cNvSpPr>
            <a:spLocks noGrp="1"/>
          </p:cNvSpPr>
          <p:nvPr>
            <p:ph idx="1"/>
          </p:nvPr>
        </p:nvSpPr>
        <p:spPr>
          <a:xfrm>
            <a:off x="680321" y="2336873"/>
            <a:ext cx="10528453" cy="3599316"/>
          </a:xfrm>
        </p:spPr>
        <p:txBody>
          <a:bodyPr>
            <a:noAutofit/>
          </a:bodyPr>
          <a:lstStyle/>
          <a:p>
            <a:r>
              <a:rPr lang="en-US" dirty="0" smtClean="0"/>
              <a:t>Instrumentation</a:t>
            </a:r>
          </a:p>
          <a:p>
            <a:r>
              <a:rPr lang="en-US" dirty="0" smtClean="0"/>
              <a:t>Data collection</a:t>
            </a:r>
          </a:p>
          <a:p>
            <a:r>
              <a:rPr lang="en-US" dirty="0" smtClean="0"/>
              <a:t>Sampling</a:t>
            </a:r>
          </a:p>
          <a:p>
            <a:r>
              <a:rPr lang="en-US" dirty="0" smtClean="0"/>
              <a:t>Experimental procedures (step by step)</a:t>
            </a:r>
          </a:p>
          <a:p>
            <a:r>
              <a:rPr lang="en-US" dirty="0" smtClean="0"/>
              <a:t>Materials used (include everything!) (Tell what size, how much, etc.)</a:t>
            </a:r>
          </a:p>
          <a:p>
            <a:r>
              <a:rPr lang="en-US" dirty="0" smtClean="0"/>
              <a:t>Statistical analyses used (DO NOT include the results of the analyses here – </a:t>
            </a:r>
            <a:r>
              <a:rPr lang="en-US" smtClean="0"/>
              <a:t>only what </a:t>
            </a:r>
            <a:r>
              <a:rPr lang="en-US" dirty="0" smtClean="0"/>
              <a:t>you used – e.g. name of computer program</a:t>
            </a:r>
            <a:r>
              <a:rPr lang="en-US" smtClean="0"/>
              <a:t>, type of </a:t>
            </a:r>
            <a:r>
              <a:rPr lang="en-US" dirty="0" smtClean="0"/>
              <a:t>analysis run)</a:t>
            </a:r>
            <a:endParaRPr lang="en-US" dirty="0"/>
          </a:p>
        </p:txBody>
      </p:sp>
    </p:spTree>
    <p:extLst>
      <p:ext uri="{BB962C8B-B14F-4D97-AF65-F5344CB8AC3E}">
        <p14:creationId xmlns:p14="http://schemas.microsoft.com/office/powerpoint/2010/main" val="2331402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Results and discussion</a:t>
            </a:r>
            <a:endParaRPr lang="en-US" dirty="0"/>
          </a:p>
        </p:txBody>
      </p:sp>
      <p:sp>
        <p:nvSpPr>
          <p:cNvPr id="3" name="Content Placeholder 2"/>
          <p:cNvSpPr>
            <a:spLocks noGrp="1"/>
          </p:cNvSpPr>
          <p:nvPr>
            <p:ph idx="1"/>
          </p:nvPr>
        </p:nvSpPr>
        <p:spPr/>
        <p:txBody>
          <a:bodyPr>
            <a:normAutofit/>
          </a:bodyPr>
          <a:lstStyle/>
          <a:p>
            <a:r>
              <a:rPr lang="en-US" dirty="0" smtClean="0"/>
              <a:t>Explain the results of the data analysis – don’t include calculations, only results</a:t>
            </a:r>
          </a:p>
          <a:p>
            <a:r>
              <a:rPr lang="en-US" dirty="0" smtClean="0"/>
              <a:t>Use tables or graphs to summarize information</a:t>
            </a:r>
          </a:p>
          <a:p>
            <a:r>
              <a:rPr lang="en-US" dirty="0" smtClean="0"/>
              <a:t>Discuss / Describe the results</a:t>
            </a:r>
          </a:p>
          <a:p>
            <a:pPr lvl="1"/>
            <a:r>
              <a:rPr lang="en-US" sz="2400" dirty="0" smtClean="0"/>
              <a:t>Why are the results important?</a:t>
            </a:r>
          </a:p>
          <a:p>
            <a:pPr lvl="1"/>
            <a:r>
              <a:rPr lang="en-US" sz="2400" dirty="0" smtClean="0"/>
              <a:t>What does the data tell us that we need to remember/know?</a:t>
            </a:r>
            <a:endParaRPr lang="en-US" sz="2400" dirty="0"/>
          </a:p>
        </p:txBody>
      </p:sp>
    </p:spTree>
    <p:extLst>
      <p:ext uri="{BB962C8B-B14F-4D97-AF65-F5344CB8AC3E}">
        <p14:creationId xmlns:p14="http://schemas.microsoft.com/office/powerpoint/2010/main" val="399649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Tables</a:t>
            </a:r>
            <a:endParaRPr lang="en-US" dirty="0"/>
          </a:p>
        </p:txBody>
      </p:sp>
      <p:sp>
        <p:nvSpPr>
          <p:cNvPr id="3" name="Content Placeholder 2"/>
          <p:cNvSpPr>
            <a:spLocks noGrp="1"/>
          </p:cNvSpPr>
          <p:nvPr>
            <p:ph idx="1"/>
          </p:nvPr>
        </p:nvSpPr>
        <p:spPr>
          <a:xfrm>
            <a:off x="1141413" y="1978091"/>
            <a:ext cx="9905998" cy="3813110"/>
          </a:xfrm>
        </p:spPr>
        <p:txBody>
          <a:bodyPr>
            <a:noAutofit/>
          </a:bodyPr>
          <a:lstStyle/>
          <a:p>
            <a:r>
              <a:rPr lang="en-US" dirty="0" smtClean="0"/>
              <a:t>Use specific, descriptive titles</a:t>
            </a:r>
          </a:p>
          <a:p>
            <a:r>
              <a:rPr lang="en-US" dirty="0" smtClean="0"/>
              <a:t>Give source of content</a:t>
            </a:r>
          </a:p>
          <a:p>
            <a:r>
              <a:rPr lang="en-US" dirty="0" smtClean="0"/>
              <a:t>Use row / column names</a:t>
            </a:r>
          </a:p>
          <a:p>
            <a:r>
              <a:rPr lang="en-US" dirty="0" smtClean="0"/>
              <a:t>Don’t put too much data in one table</a:t>
            </a:r>
          </a:p>
          <a:p>
            <a:r>
              <a:rPr lang="en-US" dirty="0" smtClean="0"/>
              <a:t>Use a good format( spacing, number size, not crowded, easy to read)</a:t>
            </a:r>
          </a:p>
          <a:p>
            <a:r>
              <a:rPr lang="en-US" dirty="0" smtClean="0"/>
              <a:t>Use the same format for all tables in the article</a:t>
            </a:r>
          </a:p>
          <a:p>
            <a:r>
              <a:rPr lang="en-US" dirty="0" smtClean="0"/>
              <a:t>Put tables as close to the reference in the text as possible (top or bottom of same page or on the previous / following page)</a:t>
            </a:r>
          </a:p>
          <a:p>
            <a:r>
              <a:rPr lang="en-US" dirty="0" smtClean="0"/>
              <a:t>Limit to one page (longer tables should go in the appendices)</a:t>
            </a:r>
            <a:endParaRPr lang="en-US" dirty="0"/>
          </a:p>
        </p:txBody>
      </p:sp>
    </p:spTree>
    <p:extLst>
      <p:ext uri="{BB962C8B-B14F-4D97-AF65-F5344CB8AC3E}">
        <p14:creationId xmlns:p14="http://schemas.microsoft.com/office/powerpoint/2010/main" val="52976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noAutofit/>
          </a:bodyPr>
          <a:lstStyle/>
          <a:p>
            <a:r>
              <a:rPr lang="en-US" dirty="0" smtClean="0"/>
              <a:t>Tell why the results are important or significant</a:t>
            </a:r>
          </a:p>
          <a:p>
            <a:pPr marL="800100" lvl="1" indent="-342900">
              <a:buFont typeface="+mj-lt"/>
              <a:buAutoNum type="arabicPeriod"/>
            </a:pPr>
            <a:r>
              <a:rPr lang="en-US" sz="2400" dirty="0" smtClean="0"/>
              <a:t>Talk about the hypothesis in relationship to the results (if you had a hypothesis)</a:t>
            </a:r>
          </a:p>
          <a:p>
            <a:pPr marL="800100" lvl="1" indent="-342900">
              <a:buFont typeface="+mj-lt"/>
              <a:buAutoNum type="arabicPeriod"/>
            </a:pPr>
            <a:r>
              <a:rPr lang="en-US" sz="2400" dirty="0" smtClean="0"/>
              <a:t>Discuss the experimental design</a:t>
            </a:r>
          </a:p>
          <a:p>
            <a:pPr marL="800100" lvl="1" indent="-342900">
              <a:buFont typeface="+mj-lt"/>
              <a:buAutoNum type="arabicPeriod"/>
            </a:pPr>
            <a:r>
              <a:rPr lang="en-US" sz="2400" dirty="0" smtClean="0"/>
              <a:t>Identify possible sources of errors</a:t>
            </a:r>
          </a:p>
          <a:p>
            <a:pPr marL="800100" lvl="1" indent="-342900">
              <a:buFont typeface="+mj-lt"/>
              <a:buAutoNum type="arabicPeriod"/>
            </a:pPr>
            <a:r>
              <a:rPr lang="en-US" sz="2400" dirty="0" smtClean="0"/>
              <a:t>Give the results of other researchers (compare with your own results)</a:t>
            </a:r>
          </a:p>
          <a:p>
            <a:pPr marL="800100" lvl="1" indent="-342900">
              <a:buFont typeface="+mj-lt"/>
              <a:buAutoNum type="arabicPeriod"/>
            </a:pPr>
            <a:r>
              <a:rPr lang="en-US" sz="2400" dirty="0" smtClean="0"/>
              <a:t>Describe the limitations of your study (what didn’t your study do)</a:t>
            </a:r>
          </a:p>
          <a:p>
            <a:pPr marL="800100" lvl="1" indent="-342900">
              <a:buFont typeface="+mj-lt"/>
              <a:buAutoNum type="arabicPeriod"/>
            </a:pPr>
            <a:r>
              <a:rPr lang="en-US" sz="2400" dirty="0" smtClean="0"/>
              <a:t>Suggest Further Research</a:t>
            </a:r>
            <a:endParaRPr lang="en-US" sz="2400" dirty="0"/>
          </a:p>
        </p:txBody>
      </p:sp>
    </p:spTree>
    <p:extLst>
      <p:ext uri="{BB962C8B-B14F-4D97-AF65-F5344CB8AC3E}">
        <p14:creationId xmlns:p14="http://schemas.microsoft.com/office/powerpoint/2010/main" val="292174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Conclusions</a:t>
            </a:r>
            <a:endParaRPr lang="en-US" dirty="0"/>
          </a:p>
        </p:txBody>
      </p:sp>
      <p:sp>
        <p:nvSpPr>
          <p:cNvPr id="3" name="Content Placeholder 2"/>
          <p:cNvSpPr>
            <a:spLocks noGrp="1"/>
          </p:cNvSpPr>
          <p:nvPr>
            <p:ph idx="1"/>
          </p:nvPr>
        </p:nvSpPr>
        <p:spPr/>
        <p:txBody>
          <a:bodyPr>
            <a:normAutofit/>
          </a:bodyPr>
          <a:lstStyle/>
          <a:p>
            <a:r>
              <a:rPr lang="en-US" dirty="0" smtClean="0"/>
              <a:t>Restate the research problem</a:t>
            </a:r>
          </a:p>
          <a:p>
            <a:r>
              <a:rPr lang="en-US" dirty="0" smtClean="0"/>
              <a:t>Give a “big picture” view of the results</a:t>
            </a:r>
          </a:p>
          <a:p>
            <a:pPr lvl="1"/>
            <a:r>
              <a:rPr lang="en-US" sz="2400" dirty="0" smtClean="0"/>
              <a:t>DON’T REPEAT WHAT YOU WROTE IN THE RESULTS OR DISCUSSION SECTIONS</a:t>
            </a:r>
          </a:p>
        </p:txBody>
      </p:sp>
    </p:spTree>
    <p:extLst>
      <p:ext uri="{BB962C8B-B14F-4D97-AF65-F5344CB8AC3E}">
        <p14:creationId xmlns:p14="http://schemas.microsoft.com/office/powerpoint/2010/main" val="35626417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Preparation to write a conclusion</a:t>
            </a:r>
            <a:endParaRPr lang="en-US"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dirty="0" smtClean="0"/>
              <a:t>List all of your results in order from least to most important.</a:t>
            </a:r>
          </a:p>
          <a:p>
            <a:pPr marL="457200" indent="-457200">
              <a:buFont typeface="+mj-lt"/>
              <a:buAutoNum type="arabicPeriod"/>
            </a:pPr>
            <a:r>
              <a:rPr lang="en-US" dirty="0" smtClean="0"/>
              <a:t>Connect the results to the research problem and the larger context of the research.</a:t>
            </a:r>
          </a:p>
          <a:p>
            <a:pPr marL="914400" lvl="1" indent="-457200">
              <a:buFont typeface="+mj-lt"/>
              <a:buAutoNum type="arabicPeriod"/>
            </a:pPr>
            <a:r>
              <a:rPr lang="en-US" sz="2400" dirty="0" smtClean="0"/>
              <a:t>How is each result significant in your field / project?</a:t>
            </a:r>
          </a:p>
          <a:p>
            <a:pPr marL="457200" indent="-457200">
              <a:buFont typeface="+mj-lt"/>
              <a:buAutoNum type="arabicPeriod"/>
            </a:pPr>
            <a:r>
              <a:rPr lang="en-US" dirty="0" smtClean="0"/>
              <a:t>Think of any other possible ways to interpret your results and explain why those interpretations are wrong.</a:t>
            </a:r>
          </a:p>
          <a:p>
            <a:pPr marL="914400" lvl="1" indent="-457200">
              <a:buFont typeface="+mj-lt"/>
              <a:buAutoNum type="arabicPeriod"/>
            </a:pPr>
            <a:r>
              <a:rPr lang="en-US" sz="2400" dirty="0" smtClean="0"/>
              <a:t>This shows your reader that you have considered other possible reasons for the results.  It proves you are not “Jumping to conclusions”.</a:t>
            </a:r>
            <a:endParaRPr lang="en-US" sz="2400" dirty="0"/>
          </a:p>
        </p:txBody>
      </p:sp>
    </p:spTree>
    <p:extLst>
      <p:ext uri="{BB962C8B-B14F-4D97-AF65-F5344CB8AC3E}">
        <p14:creationId xmlns:p14="http://schemas.microsoft.com/office/powerpoint/2010/main" val="2698264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I start?</a:t>
            </a:r>
            <a:endParaRPr lang="en-US" dirty="0"/>
          </a:p>
        </p:txBody>
      </p:sp>
      <p:sp>
        <p:nvSpPr>
          <p:cNvPr id="3" name="Content Placeholder 2"/>
          <p:cNvSpPr>
            <a:spLocks noGrp="1"/>
          </p:cNvSpPr>
          <p:nvPr>
            <p:ph idx="1"/>
          </p:nvPr>
        </p:nvSpPr>
        <p:spPr/>
        <p:txBody>
          <a:bodyPr>
            <a:normAutofit/>
          </a:bodyPr>
          <a:lstStyle/>
          <a:p>
            <a:r>
              <a:rPr lang="en-US" dirty="0" smtClean="0"/>
              <a:t>TOPIC</a:t>
            </a:r>
          </a:p>
          <a:p>
            <a:pPr lvl="1"/>
            <a:r>
              <a:rPr lang="en-US" sz="2400" dirty="0" smtClean="0"/>
              <a:t>What are you going to write about?</a:t>
            </a:r>
          </a:p>
          <a:p>
            <a:pPr lvl="2"/>
            <a:r>
              <a:rPr lang="en-US" sz="2400" dirty="0" smtClean="0"/>
              <a:t>A study you have completed?</a:t>
            </a:r>
          </a:p>
          <a:p>
            <a:pPr lvl="2"/>
            <a:r>
              <a:rPr lang="en-US" sz="2400" dirty="0" smtClean="0"/>
              <a:t>A Review of literature?</a:t>
            </a:r>
          </a:p>
          <a:p>
            <a:pPr lvl="2"/>
            <a:r>
              <a:rPr lang="en-US" sz="2400" dirty="0" smtClean="0"/>
              <a:t>I don’t know…</a:t>
            </a:r>
          </a:p>
          <a:p>
            <a:pPr marL="457200" lvl="1" indent="0">
              <a:buNone/>
            </a:pPr>
            <a:endParaRPr lang="en-US" sz="2400" dirty="0" smtClean="0"/>
          </a:p>
        </p:txBody>
      </p:sp>
    </p:spTree>
    <p:extLst>
      <p:ext uri="{BB962C8B-B14F-4D97-AF65-F5344CB8AC3E}">
        <p14:creationId xmlns:p14="http://schemas.microsoft.com/office/powerpoint/2010/main" val="27675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5A</a:t>
            </a:r>
            <a:r>
              <a:rPr lang="en-US" smtClean="0"/>
              <a:t>. </a:t>
            </a:r>
            <a:r>
              <a:rPr lang="en-US" dirty="0" err="1"/>
              <a:t>A</a:t>
            </a:r>
            <a:r>
              <a:rPr lang="en-US" smtClean="0"/>
              <a:t>CKNOWLEDGEMENTS</a:t>
            </a:r>
            <a:endParaRPr lang="en-US" dirty="0"/>
          </a:p>
        </p:txBody>
      </p:sp>
      <p:sp>
        <p:nvSpPr>
          <p:cNvPr id="3" name="Content Placeholder 2"/>
          <p:cNvSpPr>
            <a:spLocks noGrp="1"/>
          </p:cNvSpPr>
          <p:nvPr>
            <p:ph idx="1"/>
          </p:nvPr>
        </p:nvSpPr>
        <p:spPr/>
        <p:txBody>
          <a:bodyPr/>
          <a:lstStyle/>
          <a:p>
            <a:r>
              <a:rPr lang="en-US" dirty="0" smtClean="0"/>
              <a:t>Thank the university or company that funded you</a:t>
            </a:r>
          </a:p>
          <a:p>
            <a:r>
              <a:rPr lang="en-US" dirty="0" smtClean="0"/>
              <a:t>Thank any person who aided in your research</a:t>
            </a:r>
          </a:p>
          <a:p>
            <a:r>
              <a:rPr lang="en-US" dirty="0" smtClean="0"/>
              <a:t>Thank anyone who helped you write the report</a:t>
            </a:r>
            <a:endParaRPr lang="en-US" dirty="0"/>
          </a:p>
        </p:txBody>
      </p:sp>
    </p:spTree>
    <p:extLst>
      <p:ext uri="{BB962C8B-B14F-4D97-AF65-F5344CB8AC3E}">
        <p14:creationId xmlns:p14="http://schemas.microsoft.com/office/powerpoint/2010/main" val="818976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Bibliography / </a:t>
            </a:r>
            <a:r>
              <a:rPr lang="en-US" dirty="0" err="1" smtClean="0"/>
              <a:t>REferences</a:t>
            </a:r>
            <a:endParaRPr lang="en-US" dirty="0"/>
          </a:p>
        </p:txBody>
      </p:sp>
      <p:sp>
        <p:nvSpPr>
          <p:cNvPr id="3" name="Content Placeholder 2"/>
          <p:cNvSpPr>
            <a:spLocks noGrp="1"/>
          </p:cNvSpPr>
          <p:nvPr>
            <p:ph idx="1"/>
          </p:nvPr>
        </p:nvSpPr>
        <p:spPr/>
        <p:txBody>
          <a:bodyPr>
            <a:normAutofit/>
          </a:bodyPr>
          <a:lstStyle/>
          <a:p>
            <a:r>
              <a:rPr lang="en-US" dirty="0" smtClean="0"/>
              <a:t>Bibliography – a list of all works consulted or read for the project, but not all of the works are cited in the text of the article.  </a:t>
            </a:r>
          </a:p>
          <a:p>
            <a:r>
              <a:rPr lang="en-US" dirty="0" smtClean="0"/>
              <a:t>References (Works Cited) – a list of the texts that are cited in the article.</a:t>
            </a:r>
            <a:endParaRPr lang="en-US" dirty="0"/>
          </a:p>
        </p:txBody>
      </p:sp>
    </p:spTree>
    <p:extLst>
      <p:ext uri="{BB962C8B-B14F-4D97-AF65-F5344CB8AC3E}">
        <p14:creationId xmlns:p14="http://schemas.microsoft.com/office/powerpoint/2010/main" val="38226177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Citations and Bibliographies</a:t>
            </a:r>
            <a:endParaRPr lang="en-US" dirty="0"/>
          </a:p>
        </p:txBody>
      </p:sp>
      <p:sp>
        <p:nvSpPr>
          <p:cNvPr id="3" name="Content Placeholder 2"/>
          <p:cNvSpPr>
            <a:spLocks noGrp="1"/>
          </p:cNvSpPr>
          <p:nvPr>
            <p:ph idx="1"/>
          </p:nvPr>
        </p:nvSpPr>
        <p:spPr/>
        <p:txBody>
          <a:bodyPr>
            <a:noAutofit/>
          </a:bodyPr>
          <a:lstStyle/>
          <a:p>
            <a:r>
              <a:rPr lang="en-US" dirty="0" smtClean="0"/>
              <a:t>Any time you use words or information that comes from a different written source, you must cite (name) who wrote it and where it was written (published)</a:t>
            </a:r>
          </a:p>
          <a:p>
            <a:endParaRPr lang="en-US" dirty="0"/>
          </a:p>
          <a:p>
            <a:r>
              <a:rPr lang="en-US" dirty="0" smtClean="0"/>
              <a:t>Different formats: </a:t>
            </a:r>
            <a:r>
              <a:rPr lang="en-US" dirty="0" err="1" smtClean="0"/>
              <a:t>apa</a:t>
            </a:r>
            <a:r>
              <a:rPr lang="en-US" dirty="0" smtClean="0"/>
              <a:t>, </a:t>
            </a:r>
            <a:r>
              <a:rPr lang="en-US" dirty="0" err="1" smtClean="0"/>
              <a:t>mla</a:t>
            </a:r>
            <a:r>
              <a:rPr lang="en-US" dirty="0" smtClean="0"/>
              <a:t>, university of Chicago</a:t>
            </a:r>
          </a:p>
          <a:p>
            <a:pPr lvl="1"/>
            <a:r>
              <a:rPr lang="en-US" sz="2400" dirty="0" smtClean="0"/>
              <a:t>Follow the same format as in other articles in the journal (or syllabus)</a:t>
            </a:r>
          </a:p>
          <a:p>
            <a:pPr lvl="1"/>
            <a:r>
              <a:rPr lang="en-US" sz="2400" dirty="0" smtClean="0"/>
              <a:t>Read instructions carefully (they will often tell you what format to use)</a:t>
            </a:r>
          </a:p>
          <a:p>
            <a:pPr lvl="1"/>
            <a:r>
              <a:rPr lang="en-US" sz="2400" dirty="0" smtClean="0"/>
              <a:t>Ask, don’t guess</a:t>
            </a:r>
            <a:endParaRPr lang="en-US" sz="2400" dirty="0"/>
          </a:p>
        </p:txBody>
      </p:sp>
    </p:spTree>
    <p:extLst>
      <p:ext uri="{BB962C8B-B14F-4D97-AF65-F5344CB8AC3E}">
        <p14:creationId xmlns:p14="http://schemas.microsoft.com/office/powerpoint/2010/main" val="4038314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Appendices</a:t>
            </a:r>
            <a:endParaRPr lang="en-US" dirty="0"/>
          </a:p>
        </p:txBody>
      </p:sp>
      <p:sp>
        <p:nvSpPr>
          <p:cNvPr id="3" name="Content Placeholder 2"/>
          <p:cNvSpPr>
            <a:spLocks noGrp="1"/>
          </p:cNvSpPr>
          <p:nvPr>
            <p:ph idx="1"/>
          </p:nvPr>
        </p:nvSpPr>
        <p:spPr/>
        <p:txBody>
          <a:bodyPr>
            <a:normAutofit/>
          </a:bodyPr>
          <a:lstStyle/>
          <a:p>
            <a:r>
              <a:rPr lang="en-US" dirty="0" smtClean="0"/>
              <a:t>Use for larger material that does not fit well into the text of the article</a:t>
            </a:r>
          </a:p>
          <a:p>
            <a:pPr lvl="1"/>
            <a:r>
              <a:rPr lang="en-US" sz="2400" dirty="0" smtClean="0"/>
              <a:t>Long charts or tables</a:t>
            </a:r>
          </a:p>
          <a:p>
            <a:pPr lvl="1"/>
            <a:r>
              <a:rPr lang="en-US" sz="2400" dirty="0" smtClean="0"/>
              <a:t>Pictures (step by step procedural pictures)</a:t>
            </a:r>
          </a:p>
          <a:p>
            <a:pPr lvl="1"/>
            <a:r>
              <a:rPr lang="en-US" sz="2400" dirty="0" smtClean="0"/>
              <a:t>diagrams</a:t>
            </a:r>
            <a:endParaRPr lang="en-US" sz="2400" dirty="0"/>
          </a:p>
        </p:txBody>
      </p:sp>
    </p:spTree>
    <p:extLst>
      <p:ext uri="{BB962C8B-B14F-4D97-AF65-F5344CB8AC3E}">
        <p14:creationId xmlns:p14="http://schemas.microsoft.com/office/powerpoint/2010/main" val="20583262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Important Information</a:t>
            </a:r>
            <a:endParaRPr lang="en-US" dirty="0"/>
          </a:p>
        </p:txBody>
      </p:sp>
      <p:sp>
        <p:nvSpPr>
          <p:cNvPr id="3" name="Content Placeholder 2"/>
          <p:cNvSpPr>
            <a:spLocks noGrp="1"/>
          </p:cNvSpPr>
          <p:nvPr>
            <p:ph idx="1"/>
          </p:nvPr>
        </p:nvSpPr>
        <p:spPr>
          <a:xfrm>
            <a:off x="1141412" y="2269475"/>
            <a:ext cx="10598303" cy="4131325"/>
          </a:xfrm>
        </p:spPr>
        <p:txBody>
          <a:bodyPr>
            <a:noAutofit/>
          </a:bodyPr>
          <a:lstStyle/>
          <a:p>
            <a:r>
              <a:rPr lang="en-US" dirty="0" smtClean="0"/>
              <a:t>Remember to keep your audience in mind </a:t>
            </a:r>
          </a:p>
          <a:p>
            <a:pPr lvl="1"/>
            <a:r>
              <a:rPr lang="en-US" sz="2400" dirty="0" smtClean="0"/>
              <a:t>Explanations, language, terminology used</a:t>
            </a:r>
          </a:p>
          <a:p>
            <a:r>
              <a:rPr lang="en-US" dirty="0" smtClean="0"/>
              <a:t>Outline each section of the article on paper before writing it</a:t>
            </a:r>
          </a:p>
          <a:p>
            <a:pPr lvl="1"/>
            <a:r>
              <a:rPr lang="en-US" sz="2400" dirty="0" smtClean="0"/>
              <a:t>This will help you remember to add transitions, keep your ideas organized, and help you to remember everything you need to include</a:t>
            </a:r>
          </a:p>
          <a:p>
            <a:r>
              <a:rPr lang="en-US" dirty="0" smtClean="0"/>
              <a:t>Limit Quotations (in number and length)</a:t>
            </a:r>
          </a:p>
          <a:p>
            <a:pPr lvl="1"/>
            <a:r>
              <a:rPr lang="en-US" sz="2400" dirty="0" smtClean="0"/>
              <a:t>Longer quotations used in qualitative research (humanities and social sciences), not quantitative (sciences)</a:t>
            </a:r>
          </a:p>
          <a:p>
            <a:r>
              <a:rPr lang="en-US" dirty="0" smtClean="0"/>
              <a:t>Follow limits on Length</a:t>
            </a:r>
          </a:p>
          <a:p>
            <a:pPr lvl="1"/>
            <a:r>
              <a:rPr lang="en-US" sz="2400" dirty="0" smtClean="0"/>
              <a:t>Word/page limits and minimums should be met </a:t>
            </a:r>
          </a:p>
          <a:p>
            <a:pPr lvl="1"/>
            <a:r>
              <a:rPr lang="en-US" sz="2400" dirty="0" smtClean="0"/>
              <a:t>Check if limits include bibliography and appendices</a:t>
            </a:r>
          </a:p>
        </p:txBody>
      </p:sp>
    </p:spTree>
    <p:extLst>
      <p:ext uri="{BB962C8B-B14F-4D97-AF65-F5344CB8AC3E}">
        <p14:creationId xmlns:p14="http://schemas.microsoft.com/office/powerpoint/2010/main" val="402535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Publishing:</a:t>
            </a:r>
            <a:br>
              <a:rPr lang="en-US" dirty="0" smtClean="0"/>
            </a:br>
            <a:r>
              <a:rPr lang="en-US" dirty="0" smtClean="0"/>
              <a:t>Find a home for your article</a:t>
            </a:r>
            <a:endParaRPr lang="en-US" dirty="0"/>
          </a:p>
        </p:txBody>
      </p:sp>
      <p:sp>
        <p:nvSpPr>
          <p:cNvPr id="3" name="Content Placeholder 2"/>
          <p:cNvSpPr>
            <a:spLocks noGrp="1"/>
          </p:cNvSpPr>
          <p:nvPr>
            <p:ph idx="1"/>
          </p:nvPr>
        </p:nvSpPr>
        <p:spPr>
          <a:xfrm>
            <a:off x="1141413" y="2152185"/>
            <a:ext cx="9905998" cy="4059044"/>
          </a:xfrm>
        </p:spPr>
        <p:txBody>
          <a:bodyPr>
            <a:noAutofit/>
          </a:bodyPr>
          <a:lstStyle/>
          <a:p>
            <a:r>
              <a:rPr lang="en-US" dirty="0" smtClean="0"/>
              <a:t>Research the different journals in your field of study</a:t>
            </a:r>
            <a:endParaRPr lang="en-US" dirty="0"/>
          </a:p>
          <a:p>
            <a:pPr lvl="2"/>
            <a:r>
              <a:rPr lang="en-US" sz="2400" dirty="0" smtClean="0"/>
              <a:t>Academicjournals.org</a:t>
            </a:r>
          </a:p>
          <a:p>
            <a:pPr lvl="2"/>
            <a:r>
              <a:rPr lang="en-US" sz="2400" dirty="0" smtClean="0"/>
              <a:t>Journalseek.net</a:t>
            </a:r>
          </a:p>
          <a:p>
            <a:pPr lvl="2"/>
            <a:r>
              <a:rPr lang="en-US" sz="2400" dirty="0" smtClean="0"/>
              <a:t>Sciencedirect.com</a:t>
            </a:r>
          </a:p>
          <a:p>
            <a:r>
              <a:rPr lang="en-US" dirty="0" smtClean="0"/>
              <a:t>What area of the field do they specialize in?</a:t>
            </a:r>
          </a:p>
          <a:p>
            <a:r>
              <a:rPr lang="en-US" dirty="0" smtClean="0"/>
              <a:t>Scan through one or two issues.  Are the topics of the articles similar to your article’s topic?</a:t>
            </a:r>
          </a:p>
          <a:p>
            <a:r>
              <a:rPr lang="en-US" dirty="0" smtClean="0"/>
              <a:t>Read the Journal’s “description”.  Does this description include information similar to what is in your journal article?</a:t>
            </a:r>
          </a:p>
          <a:p>
            <a:r>
              <a:rPr lang="en-US" dirty="0" smtClean="0"/>
              <a:t>Follow the Journal’s Instructions for Authors</a:t>
            </a:r>
          </a:p>
        </p:txBody>
      </p:sp>
    </p:spTree>
    <p:extLst>
      <p:ext uri="{BB962C8B-B14F-4D97-AF65-F5344CB8AC3E}">
        <p14:creationId xmlns:p14="http://schemas.microsoft.com/office/powerpoint/2010/main" val="2607085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Thank you for your time!</a:t>
            </a:r>
            <a:br>
              <a:rPr lang="en-US"/>
            </a:br>
            <a:r>
              <a:rPr lang="en-US" smtClean="0"/>
              <a:t/>
            </a:r>
            <a:br>
              <a:rPr lang="en-US" smtClean="0"/>
            </a:br>
            <a:r>
              <a:rPr lang="en-US" smtClean="0"/>
              <a:t>ANY QUESTIONS?</a:t>
            </a:r>
            <a:endParaRPr lang="en-US" dirty="0"/>
          </a:p>
        </p:txBody>
      </p:sp>
      <p:sp>
        <p:nvSpPr>
          <p:cNvPr id="3" name="Text Placeholder 2"/>
          <p:cNvSpPr>
            <a:spLocks noGrp="1"/>
          </p:cNvSpPr>
          <p:nvPr>
            <p:ph type="body" idx="1"/>
          </p:nvPr>
        </p:nvSpPr>
        <p:spPr>
          <a:xfrm>
            <a:off x="610469" y="4660490"/>
            <a:ext cx="10436942" cy="1986116"/>
          </a:xfrm>
        </p:spPr>
        <p:txBody>
          <a:bodyPr>
            <a:normAutofit/>
          </a:bodyPr>
          <a:lstStyle/>
          <a:p>
            <a:r>
              <a:rPr lang="en-US" sz="3200"/>
              <a:t>Services Computing Research Group</a:t>
            </a:r>
          </a:p>
          <a:p>
            <a:r>
              <a:rPr lang="en-US" sz="3200"/>
              <a:t>School of Electrical Engineering and Informatics</a:t>
            </a:r>
          </a:p>
          <a:p>
            <a:r>
              <a:rPr lang="en-US" sz="3200"/>
              <a:t>Institut Teknologi </a:t>
            </a:r>
            <a:r>
              <a:rPr lang="en-US" sz="3200" smtClean="0"/>
              <a:t>Bandung</a:t>
            </a:r>
            <a:endParaRPr lang="en-US" sz="3200"/>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992" r="4282"/>
          <a:stretch/>
        </p:blipFill>
        <p:spPr>
          <a:xfrm>
            <a:off x="10323871" y="4660490"/>
            <a:ext cx="1666568" cy="16812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56660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 </a:t>
            </a:r>
            <a:r>
              <a:rPr lang="en-US" dirty="0" smtClean="0"/>
              <a:t>BACKGROUND</a:t>
            </a:r>
            <a:endParaRPr lang="en-US" dirty="0"/>
          </a:p>
        </p:txBody>
      </p:sp>
      <p:sp>
        <p:nvSpPr>
          <p:cNvPr id="3" name="Content Placeholder 2"/>
          <p:cNvSpPr>
            <a:spLocks noGrp="1"/>
          </p:cNvSpPr>
          <p:nvPr>
            <p:ph idx="1"/>
          </p:nvPr>
        </p:nvSpPr>
        <p:spPr/>
        <p:txBody>
          <a:bodyPr>
            <a:normAutofit/>
          </a:bodyPr>
          <a:lstStyle/>
          <a:p>
            <a:pPr lvl="1"/>
            <a:r>
              <a:rPr lang="en-US" sz="2400" dirty="0" smtClean="0"/>
              <a:t>Read </a:t>
            </a:r>
            <a:r>
              <a:rPr lang="en-US" sz="2400" dirty="0"/>
              <a:t>articles </a:t>
            </a:r>
            <a:r>
              <a:rPr lang="en-US" sz="2400" dirty="0" smtClean="0"/>
              <a:t>on a topic you are interested in.  </a:t>
            </a:r>
            <a:endParaRPr lang="en-US" sz="2400" dirty="0"/>
          </a:p>
          <a:p>
            <a:pPr lvl="1"/>
            <a:r>
              <a:rPr lang="en-US" sz="2400" dirty="0"/>
              <a:t>Look in the reference or recommended readings section of </a:t>
            </a:r>
            <a:r>
              <a:rPr lang="en-US" sz="2400" dirty="0" smtClean="0"/>
              <a:t>textbooks to find a topic.</a:t>
            </a:r>
            <a:endParaRPr lang="en-US" sz="2400" dirty="0"/>
          </a:p>
          <a:p>
            <a:pPr lvl="1"/>
            <a:r>
              <a:rPr lang="en-US" sz="2400" dirty="0"/>
              <a:t>When you find an article that includes </a:t>
            </a:r>
            <a:r>
              <a:rPr lang="en-US" sz="2400" dirty="0" smtClean="0"/>
              <a:t>information or a topic </a:t>
            </a:r>
            <a:r>
              <a:rPr lang="en-US" sz="2400" dirty="0"/>
              <a:t>you want to work on – find the articles in ITS reference section</a:t>
            </a:r>
            <a:r>
              <a:rPr lang="en-US" sz="2400" dirty="0" smtClean="0"/>
              <a:t>.  Read them.</a:t>
            </a:r>
            <a:endParaRPr lang="en-US" sz="2400" dirty="0"/>
          </a:p>
          <a:p>
            <a:endParaRPr lang="en-US" dirty="0"/>
          </a:p>
        </p:txBody>
      </p:sp>
    </p:spTree>
    <p:extLst>
      <p:ext uri="{BB962C8B-B14F-4D97-AF65-F5344CB8AC3E}">
        <p14:creationId xmlns:p14="http://schemas.microsoft.com/office/powerpoint/2010/main" val="3025347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Format</a:t>
            </a:r>
            <a:endParaRPr lang="en-US" dirty="0"/>
          </a:p>
        </p:txBody>
      </p:sp>
      <p:sp>
        <p:nvSpPr>
          <p:cNvPr id="3" name="Content Placeholder 2"/>
          <p:cNvSpPr>
            <a:spLocks noGrp="1"/>
          </p:cNvSpPr>
          <p:nvPr>
            <p:ph idx="1"/>
          </p:nvPr>
        </p:nvSpPr>
        <p:spPr/>
        <p:txBody>
          <a:bodyPr>
            <a:normAutofit/>
          </a:bodyPr>
          <a:lstStyle/>
          <a:p>
            <a:r>
              <a:rPr lang="en-US" dirty="0" smtClean="0"/>
              <a:t>As you read articles for your BACKGROUND, pay attention to the format.  </a:t>
            </a:r>
            <a:endParaRPr lang="en-US" dirty="0"/>
          </a:p>
          <a:p>
            <a:pPr lvl="2"/>
            <a:r>
              <a:rPr lang="en-US" sz="2400" dirty="0" smtClean="0"/>
              <a:t>What are the main sections of the article?</a:t>
            </a:r>
          </a:p>
          <a:p>
            <a:pPr lvl="2"/>
            <a:r>
              <a:rPr lang="en-US" sz="2400" dirty="0" smtClean="0"/>
              <a:t>What subtitles did the author use?</a:t>
            </a:r>
          </a:p>
          <a:p>
            <a:pPr lvl="2"/>
            <a:r>
              <a:rPr lang="en-US" sz="2400" dirty="0" smtClean="0"/>
              <a:t>How is the information each section different?</a:t>
            </a:r>
          </a:p>
        </p:txBody>
      </p:sp>
    </p:spTree>
    <p:extLst>
      <p:ext uri="{BB962C8B-B14F-4D97-AF65-F5344CB8AC3E}">
        <p14:creationId xmlns:p14="http://schemas.microsoft.com/office/powerpoint/2010/main" val="2487690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Article Format?</a:t>
            </a:r>
            <a:endParaRPr lang="en-US" dirty="0"/>
          </a:p>
        </p:txBody>
      </p:sp>
      <p:sp>
        <p:nvSpPr>
          <p:cNvPr id="3" name="Content Placeholder 2"/>
          <p:cNvSpPr>
            <a:spLocks noGrp="1"/>
          </p:cNvSpPr>
          <p:nvPr>
            <p:ph idx="1"/>
          </p:nvPr>
        </p:nvSpPr>
        <p:spPr/>
        <p:txBody>
          <a:bodyPr>
            <a:normAutofit/>
          </a:bodyPr>
          <a:lstStyle/>
          <a:p>
            <a:r>
              <a:rPr lang="en-US" dirty="0" smtClean="0"/>
              <a:t>Format is the basic “design” of the article.</a:t>
            </a:r>
          </a:p>
          <a:p>
            <a:r>
              <a:rPr lang="en-US" dirty="0" smtClean="0"/>
              <a:t>It is the blueprint for writing the article.</a:t>
            </a:r>
            <a:endParaRPr lang="en-US" dirty="0"/>
          </a:p>
        </p:txBody>
      </p:sp>
    </p:spTree>
    <p:extLst>
      <p:ext uri="{BB962C8B-B14F-4D97-AF65-F5344CB8AC3E}">
        <p14:creationId xmlns:p14="http://schemas.microsoft.com/office/powerpoint/2010/main" val="7316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Review – Why Read other journal articles FIRST?</a:t>
            </a:r>
            <a:endParaRPr lang="en-US" dirty="0"/>
          </a:p>
        </p:txBody>
      </p:sp>
      <p:sp>
        <p:nvSpPr>
          <p:cNvPr id="3" name="Content Placeholder 2"/>
          <p:cNvSpPr>
            <a:spLocks noGrp="1"/>
          </p:cNvSpPr>
          <p:nvPr>
            <p:ph idx="1"/>
          </p:nvPr>
        </p:nvSpPr>
        <p:spPr/>
        <p:txBody>
          <a:bodyPr>
            <a:normAutofit/>
          </a:bodyPr>
          <a:lstStyle/>
          <a:p>
            <a:r>
              <a:rPr lang="en-US" dirty="0" smtClean="0"/>
              <a:t>To find a specific research topic or question.</a:t>
            </a:r>
          </a:p>
          <a:p>
            <a:pPr lvl="2"/>
            <a:r>
              <a:rPr lang="en-US" sz="2400" dirty="0" smtClean="0"/>
              <a:t>RETEST AN EXPERIMENT FORM ANOTHER ARTICLE IN A NEW SITUATION.</a:t>
            </a:r>
          </a:p>
          <a:p>
            <a:pPr lvl="2"/>
            <a:r>
              <a:rPr lang="en-US" sz="2400" dirty="0" smtClean="0"/>
              <a:t>CREATE A NEW EXPERIMENT BY MODIFYING A PREVIOUS ONE.</a:t>
            </a:r>
          </a:p>
          <a:p>
            <a:pPr lvl="2"/>
            <a:r>
              <a:rPr lang="en-US" sz="2400" dirty="0" smtClean="0"/>
              <a:t>CONNECT YOUR OWN IDEAS TO WORK THAT HAS ALREADY BEEN PUBLISHED.</a:t>
            </a:r>
          </a:p>
          <a:p>
            <a:r>
              <a:rPr lang="en-US" dirty="0" smtClean="0"/>
              <a:t>To learn the journal format for the field/publication for your interests.</a:t>
            </a:r>
          </a:p>
          <a:p>
            <a:r>
              <a:rPr lang="en-US" dirty="0" smtClean="0"/>
              <a:t>To take notes for the Literature Review section of your article.</a:t>
            </a:r>
            <a:endParaRPr lang="en-US" dirty="0"/>
          </a:p>
        </p:txBody>
      </p:sp>
    </p:spTree>
    <p:extLst>
      <p:ext uri="{BB962C8B-B14F-4D97-AF65-F5344CB8AC3E}">
        <p14:creationId xmlns:p14="http://schemas.microsoft.com/office/powerpoint/2010/main" val="1028372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Now, Do the research.</a:t>
            </a:r>
            <a:endParaRPr lang="en-US" dirty="0"/>
          </a:p>
        </p:txBody>
      </p:sp>
      <p:sp>
        <p:nvSpPr>
          <p:cNvPr id="3" name="Text Placeholder 2"/>
          <p:cNvSpPr>
            <a:spLocks noGrp="1"/>
          </p:cNvSpPr>
          <p:nvPr>
            <p:ph type="body" idx="1"/>
          </p:nvPr>
        </p:nvSpPr>
        <p:spPr/>
        <p:txBody>
          <a:bodyPr>
            <a:normAutofit/>
          </a:bodyPr>
          <a:lstStyle/>
          <a:p>
            <a:pPr algn="ctr"/>
            <a:r>
              <a:rPr lang="en-US" sz="2800" dirty="0" smtClean="0"/>
              <a:t>Then write the Article.</a:t>
            </a:r>
            <a:endParaRPr lang="en-US" sz="2800" dirty="0"/>
          </a:p>
        </p:txBody>
      </p:sp>
    </p:spTree>
    <p:extLst>
      <p:ext uri="{BB962C8B-B14F-4D97-AF65-F5344CB8AC3E}">
        <p14:creationId xmlns:p14="http://schemas.microsoft.com/office/powerpoint/2010/main" val="28575469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sections of Journal Articles</a:t>
            </a:r>
            <a:endParaRPr lang="en-US" dirty="0"/>
          </a:p>
        </p:txBody>
      </p:sp>
      <p:sp>
        <p:nvSpPr>
          <p:cNvPr id="3" name="Content Placeholder 2"/>
          <p:cNvSpPr>
            <a:spLocks noGrp="1"/>
          </p:cNvSpPr>
          <p:nvPr>
            <p:ph idx="1"/>
          </p:nvPr>
        </p:nvSpPr>
        <p:spPr>
          <a:xfrm>
            <a:off x="680321" y="2336873"/>
            <a:ext cx="9864776" cy="3599316"/>
          </a:xfrm>
        </p:spPr>
        <p:txBody>
          <a:bodyPr>
            <a:noAutofit/>
          </a:bodyPr>
          <a:lstStyle/>
          <a:p>
            <a:pPr marL="457200" indent="-457200">
              <a:buFont typeface="+mj-lt"/>
              <a:buAutoNum type="arabicPeriod"/>
            </a:pPr>
            <a:r>
              <a:rPr lang="en-US" dirty="0" smtClean="0"/>
              <a:t>Abstract</a:t>
            </a:r>
          </a:p>
          <a:p>
            <a:pPr marL="457200" indent="-457200">
              <a:buFont typeface="+mj-lt"/>
              <a:buAutoNum type="arabicPeriod"/>
            </a:pPr>
            <a:r>
              <a:rPr lang="en-US" dirty="0" smtClean="0"/>
              <a:t>Introduction</a:t>
            </a:r>
          </a:p>
          <a:p>
            <a:pPr marL="914400" lvl="1" indent="-457200">
              <a:buFont typeface="+mj-lt"/>
              <a:buAutoNum type="arabicPeriod"/>
            </a:pPr>
            <a:r>
              <a:rPr lang="en-US" sz="2400" b="1" smtClean="0"/>
              <a:t>Concept</a:t>
            </a:r>
            <a:r>
              <a:rPr lang="id-ID" sz="2400" b="1" smtClean="0"/>
              <a:t> </a:t>
            </a:r>
            <a:r>
              <a:rPr lang="id-ID" sz="2400" b="1" smtClean="0">
                <a:sym typeface="Wingdings" pitchFamily="2" charset="2"/>
              </a:rPr>
              <a:t> </a:t>
            </a:r>
            <a:r>
              <a:rPr lang="en-US" sz="2400" b="1" smtClean="0">
                <a:sym typeface="Wingdings" pitchFamily="2" charset="2"/>
              </a:rPr>
              <a:t>definition</a:t>
            </a:r>
            <a:r>
              <a:rPr lang="id-ID" sz="2400" b="1" smtClean="0">
                <a:sym typeface="Wingdings" pitchFamily="2" charset="2"/>
              </a:rPr>
              <a:t>  </a:t>
            </a:r>
            <a:r>
              <a:rPr lang="en-US" sz="2400" b="1" smtClean="0">
                <a:sym typeface="Wingdings" pitchFamily="2" charset="2"/>
              </a:rPr>
              <a:t>theory</a:t>
            </a:r>
            <a:r>
              <a:rPr lang="id-ID" sz="2400" b="1" smtClean="0">
                <a:sym typeface="Wingdings" pitchFamily="2" charset="2"/>
              </a:rPr>
              <a:t> </a:t>
            </a:r>
            <a:r>
              <a:rPr lang="id-ID" sz="2400" smtClean="0">
                <a:sym typeface="Wingdings" pitchFamily="2" charset="2"/>
              </a:rPr>
              <a:t> </a:t>
            </a:r>
            <a:r>
              <a:rPr lang="en-US" sz="2400" smtClean="0">
                <a:sym typeface="Wingdings" pitchFamily="2" charset="2"/>
              </a:rPr>
              <a:t>method</a:t>
            </a:r>
            <a:r>
              <a:rPr lang="id-ID" sz="2400" smtClean="0">
                <a:sym typeface="Wingdings" pitchFamily="2" charset="2"/>
              </a:rPr>
              <a:t> (</a:t>
            </a:r>
            <a:r>
              <a:rPr lang="en-US" sz="2400" smtClean="0">
                <a:sym typeface="Wingdings" pitchFamily="2" charset="2"/>
              </a:rPr>
              <a:t>construct theory</a:t>
            </a:r>
            <a:r>
              <a:rPr lang="id-ID" sz="2400" smtClean="0">
                <a:sym typeface="Wingdings" pitchFamily="2" charset="2"/>
              </a:rPr>
              <a:t>) </a:t>
            </a:r>
            <a:endParaRPr lang="id-ID" sz="2400" dirty="0" smtClean="0"/>
          </a:p>
          <a:p>
            <a:pPr marL="914400" lvl="1" indent="-457200">
              <a:buFont typeface="+mj-lt"/>
              <a:buAutoNum type="arabicPeriod"/>
            </a:pPr>
            <a:r>
              <a:rPr lang="en-US" sz="2400" smtClean="0"/>
              <a:t>Research Problems -&gt; Research Motivation</a:t>
            </a:r>
            <a:endParaRPr lang="id-ID" sz="2400" dirty="0" smtClean="0"/>
          </a:p>
          <a:p>
            <a:pPr marL="457200" indent="-457200">
              <a:buFont typeface="+mj-lt"/>
              <a:buAutoNum type="arabicPeriod"/>
            </a:pPr>
            <a:r>
              <a:rPr lang="en-US" dirty="0" smtClean="0"/>
              <a:t>Methods and Materials</a:t>
            </a:r>
          </a:p>
          <a:p>
            <a:pPr marL="457200" indent="-457200">
              <a:buFont typeface="+mj-lt"/>
              <a:buAutoNum type="arabicPeriod"/>
            </a:pPr>
            <a:r>
              <a:rPr lang="en-US" dirty="0" smtClean="0"/>
              <a:t>Results</a:t>
            </a:r>
          </a:p>
          <a:p>
            <a:pPr marL="457200" indent="-457200">
              <a:buFont typeface="+mj-lt"/>
              <a:buAutoNum type="arabicPeriod"/>
            </a:pPr>
            <a:r>
              <a:rPr lang="en-US" dirty="0" smtClean="0"/>
              <a:t>Conclusions</a:t>
            </a:r>
          </a:p>
          <a:p>
            <a:pPr marL="457200" indent="-457200">
              <a:buFont typeface="+mj-lt"/>
              <a:buAutoNum type="arabicPeriod"/>
            </a:pPr>
            <a:r>
              <a:rPr lang="en-US" dirty="0" smtClean="0"/>
              <a:t>Bibliography / References</a:t>
            </a:r>
          </a:p>
          <a:p>
            <a:pPr marL="457200" indent="-457200">
              <a:buFont typeface="+mj-lt"/>
              <a:buAutoNum type="arabicPeriod"/>
            </a:pPr>
            <a:r>
              <a:rPr lang="en-US" dirty="0" smtClean="0"/>
              <a:t>Appendices (Appendix)</a:t>
            </a:r>
            <a:endParaRPr lang="en-US" dirty="0"/>
          </a:p>
        </p:txBody>
      </p:sp>
    </p:spTree>
    <p:extLst>
      <p:ext uri="{BB962C8B-B14F-4D97-AF65-F5344CB8AC3E}">
        <p14:creationId xmlns:p14="http://schemas.microsoft.com/office/powerpoint/2010/main" val="21036409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Abstract</a:t>
            </a:r>
            <a:endParaRPr lang="en-US" dirty="0"/>
          </a:p>
        </p:txBody>
      </p:sp>
      <p:sp>
        <p:nvSpPr>
          <p:cNvPr id="3" name="Content Placeholder 2"/>
          <p:cNvSpPr>
            <a:spLocks noGrp="1"/>
          </p:cNvSpPr>
          <p:nvPr>
            <p:ph idx="1"/>
          </p:nvPr>
        </p:nvSpPr>
        <p:spPr/>
        <p:txBody>
          <a:bodyPr/>
          <a:lstStyle/>
          <a:p>
            <a:r>
              <a:rPr lang="en-US" dirty="0" smtClean="0"/>
              <a:t>@150 words (check specific instructions for length – 120-200)</a:t>
            </a:r>
          </a:p>
          <a:p>
            <a:r>
              <a:rPr lang="en-US" dirty="0" smtClean="0"/>
              <a:t>Give a summary of what you did, how you did it, and what your results were</a:t>
            </a:r>
          </a:p>
          <a:p>
            <a:r>
              <a:rPr lang="en-US" dirty="0" smtClean="0"/>
              <a:t>Short, short, short – don’t include everything!</a:t>
            </a:r>
            <a:endParaRPr lang="en-US" dirty="0"/>
          </a:p>
        </p:txBody>
      </p:sp>
    </p:spTree>
    <p:extLst>
      <p:ext uri="{BB962C8B-B14F-4D97-AF65-F5344CB8AC3E}">
        <p14:creationId xmlns:p14="http://schemas.microsoft.com/office/powerpoint/2010/main" val="2624135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392</TotalTime>
  <Words>1484</Words>
  <Application>Microsoft Office PowerPoint</Application>
  <PresentationFormat>Widescreen</PresentationFormat>
  <Paragraphs>169</Paragraphs>
  <Slides>26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Times New Roman</vt:lpstr>
      <vt:lpstr>Trebuchet MS</vt:lpstr>
      <vt:lpstr>Wingdings</vt:lpstr>
      <vt:lpstr>Berlin</vt:lpstr>
      <vt:lpstr>Writing for  Academic Journals</vt:lpstr>
      <vt:lpstr>Where Do I start?</vt:lpstr>
      <vt:lpstr>RESEARCH – BACKGROUND</vt:lpstr>
      <vt:lpstr>Article Format</vt:lpstr>
      <vt:lpstr>What is Article Format?</vt:lpstr>
      <vt:lpstr>Review – Why Read other journal articles FIRST?</vt:lpstr>
      <vt:lpstr>Now, Do the research.</vt:lpstr>
      <vt:lpstr>Main sections of Journal Articles</vt:lpstr>
      <vt:lpstr>1.  Abstract</vt:lpstr>
      <vt:lpstr>2.  Introduction</vt:lpstr>
      <vt:lpstr>Review of Literature</vt:lpstr>
      <vt:lpstr>Using Transitions in the Literature Review</vt:lpstr>
      <vt:lpstr>3.  Methods and Materials</vt:lpstr>
      <vt:lpstr>Possible information for methods section</vt:lpstr>
      <vt:lpstr>4.  Results and discussion</vt:lpstr>
      <vt:lpstr>Using Tables</vt:lpstr>
      <vt:lpstr>Discussion</vt:lpstr>
      <vt:lpstr>5.  Conclusions</vt:lpstr>
      <vt:lpstr>Preparation to write a conclusion</vt:lpstr>
      <vt:lpstr>5A. ACKNOWLEDGEMENTS</vt:lpstr>
      <vt:lpstr>6.  Bibliography / REferences</vt:lpstr>
      <vt:lpstr>Citations and Bibliographies</vt:lpstr>
      <vt:lpstr>7.  Appendices</vt:lpstr>
      <vt:lpstr>Other Important Information</vt:lpstr>
      <vt:lpstr>Publishing: Find a home for your article</vt:lpstr>
      <vt:lpstr>Thank you for your time!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for  Academic Journals</dc:title>
  <dc:creator>Janet Long</dc:creator>
  <cp:lastModifiedBy>Novianto Budi Kurniawan</cp:lastModifiedBy>
  <cp:revision>51</cp:revision>
  <dcterms:created xsi:type="dcterms:W3CDTF">2014-03-12T09:27:36Z</dcterms:created>
  <dcterms:modified xsi:type="dcterms:W3CDTF">2017-11-22T12:37:04Z</dcterms:modified>
</cp:coreProperties>
</file>