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0" r:id="rId1"/>
    <p:sldMasterId id="2147483884" r:id="rId2"/>
  </p:sldMasterIdLst>
  <p:notesMasterIdLst>
    <p:notesMasterId r:id="rId57"/>
  </p:notesMasterIdLst>
  <p:sldIdLst>
    <p:sldId id="256" r:id="rId3"/>
    <p:sldId id="257" r:id="rId4"/>
    <p:sldId id="312" r:id="rId5"/>
    <p:sldId id="258" r:id="rId6"/>
    <p:sldId id="264" r:id="rId7"/>
    <p:sldId id="277" r:id="rId8"/>
    <p:sldId id="259" r:id="rId9"/>
    <p:sldId id="261" r:id="rId10"/>
    <p:sldId id="262" r:id="rId11"/>
    <p:sldId id="263" r:id="rId12"/>
    <p:sldId id="265" r:id="rId13"/>
    <p:sldId id="266" r:id="rId14"/>
    <p:sldId id="269" r:id="rId15"/>
    <p:sldId id="267" r:id="rId16"/>
    <p:sldId id="268" r:id="rId17"/>
    <p:sldId id="270" r:id="rId18"/>
    <p:sldId id="271" r:id="rId19"/>
    <p:sldId id="272" r:id="rId20"/>
    <p:sldId id="274" r:id="rId21"/>
    <p:sldId id="273" r:id="rId22"/>
    <p:sldId id="278" r:id="rId23"/>
    <p:sldId id="275" r:id="rId24"/>
    <p:sldId id="279" r:id="rId25"/>
    <p:sldId id="281" r:id="rId26"/>
    <p:sldId id="288" r:id="rId27"/>
    <p:sldId id="287" r:id="rId28"/>
    <p:sldId id="282" r:id="rId29"/>
    <p:sldId id="283" r:id="rId30"/>
    <p:sldId id="291" r:id="rId31"/>
    <p:sldId id="284" r:id="rId32"/>
    <p:sldId id="289" r:id="rId33"/>
    <p:sldId id="300" r:id="rId34"/>
    <p:sldId id="301" r:id="rId35"/>
    <p:sldId id="285" r:id="rId36"/>
    <p:sldId id="286" r:id="rId37"/>
    <p:sldId id="292" r:id="rId38"/>
    <p:sldId id="293" r:id="rId39"/>
    <p:sldId id="294" r:id="rId40"/>
    <p:sldId id="290" r:id="rId41"/>
    <p:sldId id="302" r:id="rId42"/>
    <p:sldId id="303" r:id="rId43"/>
    <p:sldId id="304" r:id="rId44"/>
    <p:sldId id="305" r:id="rId45"/>
    <p:sldId id="306" r:id="rId46"/>
    <p:sldId id="295" r:id="rId47"/>
    <p:sldId id="297" r:id="rId48"/>
    <p:sldId id="298" r:id="rId49"/>
    <p:sldId id="299" r:id="rId50"/>
    <p:sldId id="296" r:id="rId51"/>
    <p:sldId id="307" r:id="rId52"/>
    <p:sldId id="308" r:id="rId53"/>
    <p:sldId id="309" r:id="rId54"/>
    <p:sldId id="310" r:id="rId55"/>
    <p:sldId id="311" r:id="rId5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8504" autoAdjust="0"/>
  </p:normalViewPr>
  <p:slideViewPr>
    <p:cSldViewPr snapToGrid="0">
      <p:cViewPr varScale="1">
        <p:scale>
          <a:sx n="61" d="100"/>
          <a:sy n="61" d="100"/>
        </p:scale>
        <p:origin x="4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presProps" Target="presProps.xml"/><Relationship Id="rId5" Type="http://schemas.openxmlformats.org/officeDocument/2006/relationships/slide" Target="slides/slide3.xml"/><Relationship Id="rId61" Type="http://schemas.openxmlformats.org/officeDocument/2006/relationships/tableStyles" Target="tableStyles.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viewProps" Target="viewProp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notesMaster" Target="notesMasters/notesMaster1.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B4E2FBD-F49C-4854-82D1-C2C1B34D4EE4}" type="doc">
      <dgm:prSet loTypeId="urn:diagrams.loki3.com/VaryingWidthList" loCatId="list" qsTypeId="urn:microsoft.com/office/officeart/2005/8/quickstyle/simple1" qsCatId="simple" csTypeId="urn:microsoft.com/office/officeart/2005/8/colors/colorful5" csCatId="colorful" phldr="1"/>
      <dgm:spPr/>
    </dgm:pt>
    <dgm:pt modelId="{7330702D-FCE2-487B-B1BD-41B53B822FF0}">
      <dgm:prSet phldrT="[Text]"/>
      <dgm:spPr/>
      <dgm:t>
        <a:bodyPr/>
        <a:lstStyle/>
        <a:p>
          <a:r>
            <a:rPr lang="en-US" smtClean="0"/>
            <a:t>1</a:t>
          </a:r>
          <a:r>
            <a:rPr lang="en-US" baseline="30000" smtClean="0"/>
            <a:t>st</a:t>
          </a:r>
          <a:r>
            <a:rPr lang="en-US" smtClean="0"/>
            <a:t> Stage</a:t>
          </a:r>
          <a:endParaRPr lang="en-US"/>
        </a:p>
      </dgm:t>
    </dgm:pt>
    <dgm:pt modelId="{D3B685E0-E647-4974-A4B6-E11935D0517D}" type="parTrans" cxnId="{0CC15F6A-74FC-4563-A961-C82F32A89404}">
      <dgm:prSet/>
      <dgm:spPr/>
      <dgm:t>
        <a:bodyPr/>
        <a:lstStyle/>
        <a:p>
          <a:endParaRPr lang="en-US"/>
        </a:p>
      </dgm:t>
    </dgm:pt>
    <dgm:pt modelId="{945FD17B-DF57-47C3-83DC-021024C6B107}" type="sibTrans" cxnId="{0CC15F6A-74FC-4563-A961-C82F32A89404}">
      <dgm:prSet/>
      <dgm:spPr/>
      <dgm:t>
        <a:bodyPr/>
        <a:lstStyle/>
        <a:p>
          <a:endParaRPr lang="en-US"/>
        </a:p>
      </dgm:t>
    </dgm:pt>
    <dgm:pt modelId="{0F0C36C0-C72E-495C-9067-4670D991CE35}">
      <dgm:prSet phldrT="[Text]"/>
      <dgm:spPr/>
      <dgm:t>
        <a:bodyPr/>
        <a:lstStyle/>
        <a:p>
          <a:r>
            <a:rPr lang="en-US" smtClean="0"/>
            <a:t>2</a:t>
          </a:r>
          <a:r>
            <a:rPr lang="en-US" baseline="30000" smtClean="0"/>
            <a:t>nd</a:t>
          </a:r>
          <a:r>
            <a:rPr lang="en-US" smtClean="0"/>
            <a:t> Stage</a:t>
          </a:r>
          <a:endParaRPr lang="en-US"/>
        </a:p>
      </dgm:t>
    </dgm:pt>
    <dgm:pt modelId="{386D4621-DA5B-4777-BFFE-EB003B520631}" type="parTrans" cxnId="{1DD44CDA-C79B-4B33-B11D-6219D275E427}">
      <dgm:prSet/>
      <dgm:spPr/>
      <dgm:t>
        <a:bodyPr/>
        <a:lstStyle/>
        <a:p>
          <a:endParaRPr lang="en-US"/>
        </a:p>
      </dgm:t>
    </dgm:pt>
    <dgm:pt modelId="{CF8ADF0E-3426-4931-BA0D-88472AE4747F}" type="sibTrans" cxnId="{1DD44CDA-C79B-4B33-B11D-6219D275E427}">
      <dgm:prSet/>
      <dgm:spPr/>
      <dgm:t>
        <a:bodyPr/>
        <a:lstStyle/>
        <a:p>
          <a:endParaRPr lang="en-US"/>
        </a:p>
      </dgm:t>
    </dgm:pt>
    <dgm:pt modelId="{7BB815C1-70F5-4CF7-8D6E-8A6E2F912E0E}">
      <dgm:prSet phldrT="[Text]"/>
      <dgm:spPr/>
      <dgm:t>
        <a:bodyPr/>
        <a:lstStyle/>
        <a:p>
          <a:r>
            <a:rPr lang="en-US" smtClean="0"/>
            <a:t>3</a:t>
          </a:r>
          <a:r>
            <a:rPr lang="en-US" baseline="30000" smtClean="0"/>
            <a:t>rd</a:t>
          </a:r>
          <a:r>
            <a:rPr lang="en-US" smtClean="0"/>
            <a:t> Stage</a:t>
          </a:r>
          <a:endParaRPr lang="en-US"/>
        </a:p>
      </dgm:t>
    </dgm:pt>
    <dgm:pt modelId="{56356B29-6F73-4D60-B2D8-1DE69DFBF5ED}" type="parTrans" cxnId="{DC2E4FB4-4B1B-47DB-AEAF-4239C695723C}">
      <dgm:prSet/>
      <dgm:spPr/>
      <dgm:t>
        <a:bodyPr/>
        <a:lstStyle/>
        <a:p>
          <a:endParaRPr lang="en-US"/>
        </a:p>
      </dgm:t>
    </dgm:pt>
    <dgm:pt modelId="{CF03D524-F442-42E5-9EBD-0792060E41C6}" type="sibTrans" cxnId="{DC2E4FB4-4B1B-47DB-AEAF-4239C695723C}">
      <dgm:prSet/>
      <dgm:spPr/>
      <dgm:t>
        <a:bodyPr/>
        <a:lstStyle/>
        <a:p>
          <a:endParaRPr lang="en-US"/>
        </a:p>
      </dgm:t>
    </dgm:pt>
    <dgm:pt modelId="{B199BF06-01A8-4693-AB6D-4A01F1FD4DF9}">
      <dgm:prSet/>
      <dgm:spPr/>
      <dgm:t>
        <a:bodyPr/>
        <a:lstStyle/>
        <a:p>
          <a:r>
            <a:rPr lang="en-US" smtClean="0"/>
            <a:t>4</a:t>
          </a:r>
          <a:r>
            <a:rPr lang="en-US" baseline="30000" smtClean="0"/>
            <a:t>th</a:t>
          </a:r>
          <a:r>
            <a:rPr lang="en-US" smtClean="0"/>
            <a:t> Stage</a:t>
          </a:r>
          <a:endParaRPr lang="en-US"/>
        </a:p>
      </dgm:t>
    </dgm:pt>
    <dgm:pt modelId="{F08E2476-F9FF-4A0F-B39B-5A8614AE6BE9}" type="parTrans" cxnId="{7A0AF6D3-8432-4908-B5D3-763337518788}">
      <dgm:prSet/>
      <dgm:spPr/>
      <dgm:t>
        <a:bodyPr/>
        <a:lstStyle/>
        <a:p>
          <a:endParaRPr lang="en-US"/>
        </a:p>
      </dgm:t>
    </dgm:pt>
    <dgm:pt modelId="{A06C2FB7-AE98-475B-BA24-2D075251AAD3}" type="sibTrans" cxnId="{7A0AF6D3-8432-4908-B5D3-763337518788}">
      <dgm:prSet/>
      <dgm:spPr/>
      <dgm:t>
        <a:bodyPr/>
        <a:lstStyle/>
        <a:p>
          <a:endParaRPr lang="en-US"/>
        </a:p>
      </dgm:t>
    </dgm:pt>
    <dgm:pt modelId="{E770F352-4796-442D-B77F-0773EBE5676D}">
      <dgm:prSet/>
      <dgm:spPr/>
      <dgm:t>
        <a:bodyPr/>
        <a:lstStyle/>
        <a:p>
          <a:r>
            <a:rPr lang="en-US" smtClean="0"/>
            <a:t>5</a:t>
          </a:r>
          <a:r>
            <a:rPr lang="en-US" baseline="30000" smtClean="0"/>
            <a:t>th</a:t>
          </a:r>
          <a:r>
            <a:rPr lang="en-US" smtClean="0"/>
            <a:t> Stage</a:t>
          </a:r>
          <a:endParaRPr lang="en-US"/>
        </a:p>
      </dgm:t>
    </dgm:pt>
    <dgm:pt modelId="{AC3E5C2C-EAF7-4AEE-B36D-692AB51B45FC}" type="parTrans" cxnId="{B348EA47-C215-41AE-A751-2A7C9E9C730B}">
      <dgm:prSet/>
      <dgm:spPr/>
      <dgm:t>
        <a:bodyPr/>
        <a:lstStyle/>
        <a:p>
          <a:endParaRPr lang="en-US"/>
        </a:p>
      </dgm:t>
    </dgm:pt>
    <dgm:pt modelId="{A04B08FD-BED9-4682-B67F-61C61B409412}" type="sibTrans" cxnId="{B348EA47-C215-41AE-A751-2A7C9E9C730B}">
      <dgm:prSet/>
      <dgm:spPr/>
      <dgm:t>
        <a:bodyPr/>
        <a:lstStyle/>
        <a:p>
          <a:endParaRPr lang="en-US"/>
        </a:p>
      </dgm:t>
    </dgm:pt>
    <dgm:pt modelId="{F8E75617-38C5-4BC5-8BD1-05DC5FC0C903}" type="pres">
      <dgm:prSet presAssocID="{3B4E2FBD-F49C-4854-82D1-C2C1B34D4EE4}" presName="Name0" presStyleCnt="0">
        <dgm:presLayoutVars>
          <dgm:resizeHandles/>
        </dgm:presLayoutVars>
      </dgm:prSet>
      <dgm:spPr/>
    </dgm:pt>
    <dgm:pt modelId="{8D375FEE-9E5A-49CF-BDCC-33C5BB4A53A7}" type="pres">
      <dgm:prSet presAssocID="{7330702D-FCE2-487B-B1BD-41B53B822FF0}" presName="text" presStyleLbl="node1" presStyleIdx="0" presStyleCnt="5">
        <dgm:presLayoutVars>
          <dgm:bulletEnabled val="1"/>
        </dgm:presLayoutVars>
      </dgm:prSet>
      <dgm:spPr/>
      <dgm:t>
        <a:bodyPr/>
        <a:lstStyle/>
        <a:p>
          <a:endParaRPr lang="en-US"/>
        </a:p>
      </dgm:t>
    </dgm:pt>
    <dgm:pt modelId="{845912DC-AF50-469D-8CCA-F237269E5690}" type="pres">
      <dgm:prSet presAssocID="{945FD17B-DF57-47C3-83DC-021024C6B107}" presName="space" presStyleCnt="0"/>
      <dgm:spPr/>
    </dgm:pt>
    <dgm:pt modelId="{5ADF50B7-D9B7-4406-8A43-91E3DBEA1323}" type="pres">
      <dgm:prSet presAssocID="{0F0C36C0-C72E-495C-9067-4670D991CE35}" presName="text" presStyleLbl="node1" presStyleIdx="1" presStyleCnt="5">
        <dgm:presLayoutVars>
          <dgm:bulletEnabled val="1"/>
        </dgm:presLayoutVars>
      </dgm:prSet>
      <dgm:spPr/>
      <dgm:t>
        <a:bodyPr/>
        <a:lstStyle/>
        <a:p>
          <a:endParaRPr lang="en-US"/>
        </a:p>
      </dgm:t>
    </dgm:pt>
    <dgm:pt modelId="{1021ACA9-133E-4ABD-AA8A-9242E9A48247}" type="pres">
      <dgm:prSet presAssocID="{CF8ADF0E-3426-4931-BA0D-88472AE4747F}" presName="space" presStyleCnt="0"/>
      <dgm:spPr/>
    </dgm:pt>
    <dgm:pt modelId="{DDB7379A-739E-4D0F-BDAE-4611FD7EC166}" type="pres">
      <dgm:prSet presAssocID="{7BB815C1-70F5-4CF7-8D6E-8A6E2F912E0E}" presName="text" presStyleLbl="node1" presStyleIdx="2" presStyleCnt="5">
        <dgm:presLayoutVars>
          <dgm:bulletEnabled val="1"/>
        </dgm:presLayoutVars>
      </dgm:prSet>
      <dgm:spPr/>
    </dgm:pt>
    <dgm:pt modelId="{1F32E7D5-83A7-43E3-B092-8E721B6C8384}" type="pres">
      <dgm:prSet presAssocID="{CF03D524-F442-42E5-9EBD-0792060E41C6}" presName="space" presStyleCnt="0"/>
      <dgm:spPr/>
    </dgm:pt>
    <dgm:pt modelId="{3E9ECEC1-17BE-48EE-A322-3F3554ADA22B}" type="pres">
      <dgm:prSet presAssocID="{B199BF06-01A8-4693-AB6D-4A01F1FD4DF9}" presName="text" presStyleLbl="node1" presStyleIdx="3" presStyleCnt="5">
        <dgm:presLayoutVars>
          <dgm:bulletEnabled val="1"/>
        </dgm:presLayoutVars>
      </dgm:prSet>
      <dgm:spPr/>
    </dgm:pt>
    <dgm:pt modelId="{1ECAEC4F-D560-4CA6-8427-9309109085D6}" type="pres">
      <dgm:prSet presAssocID="{A06C2FB7-AE98-475B-BA24-2D075251AAD3}" presName="space" presStyleCnt="0"/>
      <dgm:spPr/>
    </dgm:pt>
    <dgm:pt modelId="{31D8DF0E-BBD8-4B3C-9E86-9FFD65B3E8C3}" type="pres">
      <dgm:prSet presAssocID="{E770F352-4796-442D-B77F-0773EBE5676D}" presName="text" presStyleLbl="node1" presStyleIdx="4" presStyleCnt="5">
        <dgm:presLayoutVars>
          <dgm:bulletEnabled val="1"/>
        </dgm:presLayoutVars>
      </dgm:prSet>
      <dgm:spPr/>
    </dgm:pt>
  </dgm:ptLst>
  <dgm:cxnLst>
    <dgm:cxn modelId="{88098392-4DCB-47D6-A7D9-5CF0E0748843}" type="presOf" srcId="{B199BF06-01A8-4693-AB6D-4A01F1FD4DF9}" destId="{3E9ECEC1-17BE-48EE-A322-3F3554ADA22B}" srcOrd="0" destOrd="0" presId="urn:diagrams.loki3.com/VaryingWidthList"/>
    <dgm:cxn modelId="{0E9E793D-476D-41E7-B25C-986896797AB0}" type="presOf" srcId="{7330702D-FCE2-487B-B1BD-41B53B822FF0}" destId="{8D375FEE-9E5A-49CF-BDCC-33C5BB4A53A7}" srcOrd="0" destOrd="0" presId="urn:diagrams.loki3.com/VaryingWidthList"/>
    <dgm:cxn modelId="{1DD44CDA-C79B-4B33-B11D-6219D275E427}" srcId="{3B4E2FBD-F49C-4854-82D1-C2C1B34D4EE4}" destId="{0F0C36C0-C72E-495C-9067-4670D991CE35}" srcOrd="1" destOrd="0" parTransId="{386D4621-DA5B-4777-BFFE-EB003B520631}" sibTransId="{CF8ADF0E-3426-4931-BA0D-88472AE4747F}"/>
    <dgm:cxn modelId="{6468C5F8-E19F-445E-8093-34A0988E5A2F}" type="presOf" srcId="{E770F352-4796-442D-B77F-0773EBE5676D}" destId="{31D8DF0E-BBD8-4B3C-9E86-9FFD65B3E8C3}" srcOrd="0" destOrd="0" presId="urn:diagrams.loki3.com/VaryingWidthList"/>
    <dgm:cxn modelId="{DC106A41-7AC1-47C4-974E-54A1126FE947}" type="presOf" srcId="{7BB815C1-70F5-4CF7-8D6E-8A6E2F912E0E}" destId="{DDB7379A-739E-4D0F-BDAE-4611FD7EC166}" srcOrd="0" destOrd="0" presId="urn:diagrams.loki3.com/VaryingWidthList"/>
    <dgm:cxn modelId="{71BF5878-C760-4773-B04A-FD355E4D5D3B}" type="presOf" srcId="{0F0C36C0-C72E-495C-9067-4670D991CE35}" destId="{5ADF50B7-D9B7-4406-8A43-91E3DBEA1323}" srcOrd="0" destOrd="0" presId="urn:diagrams.loki3.com/VaryingWidthList"/>
    <dgm:cxn modelId="{E3ACEBD2-9EBE-4EA7-8716-894E3DBD6783}" type="presOf" srcId="{3B4E2FBD-F49C-4854-82D1-C2C1B34D4EE4}" destId="{F8E75617-38C5-4BC5-8BD1-05DC5FC0C903}" srcOrd="0" destOrd="0" presId="urn:diagrams.loki3.com/VaryingWidthList"/>
    <dgm:cxn modelId="{7A0AF6D3-8432-4908-B5D3-763337518788}" srcId="{3B4E2FBD-F49C-4854-82D1-C2C1B34D4EE4}" destId="{B199BF06-01A8-4693-AB6D-4A01F1FD4DF9}" srcOrd="3" destOrd="0" parTransId="{F08E2476-F9FF-4A0F-B39B-5A8614AE6BE9}" sibTransId="{A06C2FB7-AE98-475B-BA24-2D075251AAD3}"/>
    <dgm:cxn modelId="{B348EA47-C215-41AE-A751-2A7C9E9C730B}" srcId="{3B4E2FBD-F49C-4854-82D1-C2C1B34D4EE4}" destId="{E770F352-4796-442D-B77F-0773EBE5676D}" srcOrd="4" destOrd="0" parTransId="{AC3E5C2C-EAF7-4AEE-B36D-692AB51B45FC}" sibTransId="{A04B08FD-BED9-4682-B67F-61C61B409412}"/>
    <dgm:cxn modelId="{0CC15F6A-74FC-4563-A961-C82F32A89404}" srcId="{3B4E2FBD-F49C-4854-82D1-C2C1B34D4EE4}" destId="{7330702D-FCE2-487B-B1BD-41B53B822FF0}" srcOrd="0" destOrd="0" parTransId="{D3B685E0-E647-4974-A4B6-E11935D0517D}" sibTransId="{945FD17B-DF57-47C3-83DC-021024C6B107}"/>
    <dgm:cxn modelId="{DC2E4FB4-4B1B-47DB-AEAF-4239C695723C}" srcId="{3B4E2FBD-F49C-4854-82D1-C2C1B34D4EE4}" destId="{7BB815C1-70F5-4CF7-8D6E-8A6E2F912E0E}" srcOrd="2" destOrd="0" parTransId="{56356B29-6F73-4D60-B2D8-1DE69DFBF5ED}" sibTransId="{CF03D524-F442-42E5-9EBD-0792060E41C6}"/>
    <dgm:cxn modelId="{E0D5FBB4-27C0-4405-ABD5-B074DD7A1E92}" type="presParOf" srcId="{F8E75617-38C5-4BC5-8BD1-05DC5FC0C903}" destId="{8D375FEE-9E5A-49CF-BDCC-33C5BB4A53A7}" srcOrd="0" destOrd="0" presId="urn:diagrams.loki3.com/VaryingWidthList"/>
    <dgm:cxn modelId="{82F4990E-9260-4902-BADF-6B65014C0FB7}" type="presParOf" srcId="{F8E75617-38C5-4BC5-8BD1-05DC5FC0C903}" destId="{845912DC-AF50-469D-8CCA-F237269E5690}" srcOrd="1" destOrd="0" presId="urn:diagrams.loki3.com/VaryingWidthList"/>
    <dgm:cxn modelId="{829E1EB4-0256-41E3-9E38-477CB7458047}" type="presParOf" srcId="{F8E75617-38C5-4BC5-8BD1-05DC5FC0C903}" destId="{5ADF50B7-D9B7-4406-8A43-91E3DBEA1323}" srcOrd="2" destOrd="0" presId="urn:diagrams.loki3.com/VaryingWidthList"/>
    <dgm:cxn modelId="{266EB19A-48D0-4A11-BAF5-3321F0E3B872}" type="presParOf" srcId="{F8E75617-38C5-4BC5-8BD1-05DC5FC0C903}" destId="{1021ACA9-133E-4ABD-AA8A-9242E9A48247}" srcOrd="3" destOrd="0" presId="urn:diagrams.loki3.com/VaryingWidthList"/>
    <dgm:cxn modelId="{038BD9B8-1127-4449-AF50-6C9E158C050A}" type="presParOf" srcId="{F8E75617-38C5-4BC5-8BD1-05DC5FC0C903}" destId="{DDB7379A-739E-4D0F-BDAE-4611FD7EC166}" srcOrd="4" destOrd="0" presId="urn:diagrams.loki3.com/VaryingWidthList"/>
    <dgm:cxn modelId="{CBA86427-55DC-40A0-92B3-397A3C7C13D1}" type="presParOf" srcId="{F8E75617-38C5-4BC5-8BD1-05DC5FC0C903}" destId="{1F32E7D5-83A7-43E3-B092-8E721B6C8384}" srcOrd="5" destOrd="0" presId="urn:diagrams.loki3.com/VaryingWidthList"/>
    <dgm:cxn modelId="{7B1DB196-9368-4CDA-943D-F5CFBDCCB330}" type="presParOf" srcId="{F8E75617-38C5-4BC5-8BD1-05DC5FC0C903}" destId="{3E9ECEC1-17BE-48EE-A322-3F3554ADA22B}" srcOrd="6" destOrd="0" presId="urn:diagrams.loki3.com/VaryingWidthList"/>
    <dgm:cxn modelId="{D2EAC499-DA7F-4A1F-9AC6-1EB816BC3BF2}" type="presParOf" srcId="{F8E75617-38C5-4BC5-8BD1-05DC5FC0C903}" destId="{1ECAEC4F-D560-4CA6-8427-9309109085D6}" srcOrd="7" destOrd="0" presId="urn:diagrams.loki3.com/VaryingWidthList"/>
    <dgm:cxn modelId="{0428FCC3-666F-4A43-A35C-770DE26F31EB}" type="presParOf" srcId="{F8E75617-38C5-4BC5-8BD1-05DC5FC0C903}" destId="{31D8DF0E-BBD8-4B3C-9E86-9FFD65B3E8C3}" srcOrd="8" destOrd="0" presId="urn:diagrams.loki3.com/VaryingWidth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375FEE-9E5A-49CF-BDCC-33C5BB4A53A7}">
      <dsp:nvSpPr>
        <dsp:cNvPr id="0" name=""/>
        <dsp:cNvSpPr/>
      </dsp:nvSpPr>
      <dsp:spPr>
        <a:xfrm>
          <a:off x="1871371" y="899"/>
          <a:ext cx="990000" cy="393339"/>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lvl="0" algn="ctr" defTabSz="889000">
            <a:lnSpc>
              <a:spcPct val="90000"/>
            </a:lnSpc>
            <a:spcBef>
              <a:spcPct val="0"/>
            </a:spcBef>
            <a:spcAft>
              <a:spcPct val="35000"/>
            </a:spcAft>
          </a:pPr>
          <a:r>
            <a:rPr lang="en-US" sz="2000" kern="1200" smtClean="0"/>
            <a:t>1</a:t>
          </a:r>
          <a:r>
            <a:rPr lang="en-US" sz="2000" kern="1200" baseline="30000" smtClean="0"/>
            <a:t>st</a:t>
          </a:r>
          <a:r>
            <a:rPr lang="en-US" sz="2000" kern="1200" smtClean="0"/>
            <a:t> Stage</a:t>
          </a:r>
          <a:endParaRPr lang="en-US" sz="2000" kern="1200"/>
        </a:p>
      </dsp:txBody>
      <dsp:txXfrm>
        <a:off x="1871371" y="899"/>
        <a:ext cx="990000" cy="393339"/>
      </dsp:txXfrm>
    </dsp:sp>
    <dsp:sp modelId="{5ADF50B7-D9B7-4406-8A43-91E3DBEA1323}">
      <dsp:nvSpPr>
        <dsp:cNvPr id="0" name=""/>
        <dsp:cNvSpPr/>
      </dsp:nvSpPr>
      <dsp:spPr>
        <a:xfrm>
          <a:off x="1848871" y="413905"/>
          <a:ext cx="1035000" cy="393339"/>
        </a:xfrm>
        <a:prstGeom prst="rect">
          <a:avLst/>
        </a:prstGeom>
        <a:solidFill>
          <a:schemeClr val="accent5">
            <a:hueOff val="-1838336"/>
            <a:satOff val="-2557"/>
            <a:lumOff val="-98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lvl="0" algn="ctr" defTabSz="889000">
            <a:lnSpc>
              <a:spcPct val="90000"/>
            </a:lnSpc>
            <a:spcBef>
              <a:spcPct val="0"/>
            </a:spcBef>
            <a:spcAft>
              <a:spcPct val="35000"/>
            </a:spcAft>
          </a:pPr>
          <a:r>
            <a:rPr lang="en-US" sz="2000" kern="1200" smtClean="0"/>
            <a:t>2</a:t>
          </a:r>
          <a:r>
            <a:rPr lang="en-US" sz="2000" kern="1200" baseline="30000" smtClean="0"/>
            <a:t>nd</a:t>
          </a:r>
          <a:r>
            <a:rPr lang="en-US" sz="2000" kern="1200" smtClean="0"/>
            <a:t> Stage</a:t>
          </a:r>
          <a:endParaRPr lang="en-US" sz="2000" kern="1200"/>
        </a:p>
      </dsp:txBody>
      <dsp:txXfrm>
        <a:off x="1848871" y="413905"/>
        <a:ext cx="1035000" cy="393339"/>
      </dsp:txXfrm>
    </dsp:sp>
    <dsp:sp modelId="{DDB7379A-739E-4D0F-BDAE-4611FD7EC166}">
      <dsp:nvSpPr>
        <dsp:cNvPr id="0" name=""/>
        <dsp:cNvSpPr/>
      </dsp:nvSpPr>
      <dsp:spPr>
        <a:xfrm>
          <a:off x="1860121" y="826912"/>
          <a:ext cx="1012500" cy="393339"/>
        </a:xfrm>
        <a:prstGeom prst="rect">
          <a:avLst/>
        </a:prstGeom>
        <a:solidFill>
          <a:schemeClr val="accent5">
            <a:hueOff val="-3676672"/>
            <a:satOff val="-5114"/>
            <a:lumOff val="-19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lvl="0" algn="ctr" defTabSz="889000">
            <a:lnSpc>
              <a:spcPct val="90000"/>
            </a:lnSpc>
            <a:spcBef>
              <a:spcPct val="0"/>
            </a:spcBef>
            <a:spcAft>
              <a:spcPct val="35000"/>
            </a:spcAft>
          </a:pPr>
          <a:r>
            <a:rPr lang="en-US" sz="2000" kern="1200" smtClean="0"/>
            <a:t>3</a:t>
          </a:r>
          <a:r>
            <a:rPr lang="en-US" sz="2000" kern="1200" baseline="30000" smtClean="0"/>
            <a:t>rd</a:t>
          </a:r>
          <a:r>
            <a:rPr lang="en-US" sz="2000" kern="1200" smtClean="0"/>
            <a:t> Stage</a:t>
          </a:r>
          <a:endParaRPr lang="en-US" sz="2000" kern="1200"/>
        </a:p>
      </dsp:txBody>
      <dsp:txXfrm>
        <a:off x="1860121" y="826912"/>
        <a:ext cx="1012500" cy="393339"/>
      </dsp:txXfrm>
    </dsp:sp>
    <dsp:sp modelId="{3E9ECEC1-17BE-48EE-A322-3F3554ADA22B}">
      <dsp:nvSpPr>
        <dsp:cNvPr id="0" name=""/>
        <dsp:cNvSpPr/>
      </dsp:nvSpPr>
      <dsp:spPr>
        <a:xfrm>
          <a:off x="1860121" y="1239918"/>
          <a:ext cx="1012500" cy="393339"/>
        </a:xfrm>
        <a:prstGeom prst="rect">
          <a:avLst/>
        </a:prstGeom>
        <a:solidFill>
          <a:schemeClr val="accent5">
            <a:hueOff val="-5515009"/>
            <a:satOff val="-7671"/>
            <a:lumOff val="-294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lvl="0" algn="ctr" defTabSz="889000">
            <a:lnSpc>
              <a:spcPct val="90000"/>
            </a:lnSpc>
            <a:spcBef>
              <a:spcPct val="0"/>
            </a:spcBef>
            <a:spcAft>
              <a:spcPct val="35000"/>
            </a:spcAft>
          </a:pPr>
          <a:r>
            <a:rPr lang="en-US" sz="2000" kern="1200" smtClean="0"/>
            <a:t>4</a:t>
          </a:r>
          <a:r>
            <a:rPr lang="en-US" sz="2000" kern="1200" baseline="30000" smtClean="0"/>
            <a:t>th</a:t>
          </a:r>
          <a:r>
            <a:rPr lang="en-US" sz="2000" kern="1200" smtClean="0"/>
            <a:t> Stage</a:t>
          </a:r>
          <a:endParaRPr lang="en-US" sz="2000" kern="1200"/>
        </a:p>
      </dsp:txBody>
      <dsp:txXfrm>
        <a:off x="1860121" y="1239918"/>
        <a:ext cx="1012500" cy="393339"/>
      </dsp:txXfrm>
    </dsp:sp>
    <dsp:sp modelId="{31D8DF0E-BBD8-4B3C-9E86-9FFD65B3E8C3}">
      <dsp:nvSpPr>
        <dsp:cNvPr id="0" name=""/>
        <dsp:cNvSpPr/>
      </dsp:nvSpPr>
      <dsp:spPr>
        <a:xfrm>
          <a:off x="1860121" y="1652924"/>
          <a:ext cx="1012500" cy="393339"/>
        </a:xfrm>
        <a:prstGeom prst="rect">
          <a:avLst/>
        </a:prstGeom>
        <a:solidFill>
          <a:schemeClr val="accent5">
            <a:hueOff val="-7353344"/>
            <a:satOff val="-10228"/>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lvl="0" algn="ctr" defTabSz="889000">
            <a:lnSpc>
              <a:spcPct val="90000"/>
            </a:lnSpc>
            <a:spcBef>
              <a:spcPct val="0"/>
            </a:spcBef>
            <a:spcAft>
              <a:spcPct val="35000"/>
            </a:spcAft>
          </a:pPr>
          <a:r>
            <a:rPr lang="en-US" sz="2000" kern="1200" smtClean="0"/>
            <a:t>5</a:t>
          </a:r>
          <a:r>
            <a:rPr lang="en-US" sz="2000" kern="1200" baseline="30000" smtClean="0"/>
            <a:t>th</a:t>
          </a:r>
          <a:r>
            <a:rPr lang="en-US" sz="2000" kern="1200" smtClean="0"/>
            <a:t> Stage</a:t>
          </a:r>
          <a:endParaRPr lang="en-US" sz="2000" kern="1200"/>
        </a:p>
      </dsp:txBody>
      <dsp:txXfrm>
        <a:off x="1860121" y="1652924"/>
        <a:ext cx="1012500" cy="393339"/>
      </dsp:txXfrm>
    </dsp:sp>
  </dsp:spTree>
</dsp:drawing>
</file>

<file path=ppt/diagrams/layout1.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4984735-DEBC-4469-AA1F-FBCC42246298}" type="datetimeFigureOut">
              <a:rPr lang="id-ID" smtClean="0"/>
              <a:t>22/11/2017</a:t>
            </a:fld>
            <a:endParaRPr lang="id-ID"/>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346BD1B-9B7B-4873-8969-624681445F46}" type="slidenum">
              <a:rPr lang="id-ID" smtClean="0"/>
              <a:t>‹#›</a:t>
            </a:fld>
            <a:endParaRPr lang="id-ID"/>
          </a:p>
        </p:txBody>
      </p:sp>
    </p:spTree>
    <p:extLst>
      <p:ext uri="{BB962C8B-B14F-4D97-AF65-F5344CB8AC3E}">
        <p14:creationId xmlns:p14="http://schemas.microsoft.com/office/powerpoint/2010/main" val="31730145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Shape 156"/>
          <p:cNvSpPr>
            <a:spLocks noGrp="1" noRot="1" noChangeAspect="1"/>
          </p:cNvSpPr>
          <p:nvPr>
            <p:ph type="sldImg" idx="2"/>
          </p:nvPr>
        </p:nvSpPr>
        <p:spPr>
          <a:xfrm>
            <a:off x="114300" y="746125"/>
            <a:ext cx="6629400" cy="3729038"/>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7" name="Shape 157"/>
          <p:cNvSpPr txBox="1">
            <a:spLocks noGrp="1"/>
          </p:cNvSpPr>
          <p:nvPr>
            <p:ph type="body" idx="1"/>
          </p:nvPr>
        </p:nvSpPr>
        <p:spPr>
          <a:xfrm>
            <a:off x="685803" y="4724202"/>
            <a:ext cx="5486399" cy="447556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6720146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Shape 156"/>
          <p:cNvSpPr>
            <a:spLocks noGrp="1" noRot="1" noChangeAspect="1"/>
          </p:cNvSpPr>
          <p:nvPr>
            <p:ph type="sldImg" idx="2"/>
          </p:nvPr>
        </p:nvSpPr>
        <p:spPr>
          <a:xfrm>
            <a:off x="114300" y="746125"/>
            <a:ext cx="6629400" cy="3729038"/>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7" name="Shape 157"/>
          <p:cNvSpPr txBox="1">
            <a:spLocks noGrp="1"/>
          </p:cNvSpPr>
          <p:nvPr>
            <p:ph type="body" idx="1"/>
          </p:nvPr>
        </p:nvSpPr>
        <p:spPr>
          <a:xfrm>
            <a:off x="685803" y="4724202"/>
            <a:ext cx="5486399" cy="447556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17944772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Shape 156"/>
          <p:cNvSpPr>
            <a:spLocks noGrp="1" noRot="1" noChangeAspect="1"/>
          </p:cNvSpPr>
          <p:nvPr>
            <p:ph type="sldImg" idx="2"/>
          </p:nvPr>
        </p:nvSpPr>
        <p:spPr>
          <a:xfrm>
            <a:off x="114300" y="746125"/>
            <a:ext cx="6629400" cy="3729038"/>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7" name="Shape 157"/>
          <p:cNvSpPr txBox="1">
            <a:spLocks noGrp="1"/>
          </p:cNvSpPr>
          <p:nvPr>
            <p:ph type="body" idx="1"/>
          </p:nvPr>
        </p:nvSpPr>
        <p:spPr>
          <a:xfrm>
            <a:off x="685803" y="4724202"/>
            <a:ext cx="5486399" cy="447556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18912828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Shape 156"/>
          <p:cNvSpPr>
            <a:spLocks noGrp="1" noRot="1" noChangeAspect="1"/>
          </p:cNvSpPr>
          <p:nvPr>
            <p:ph type="sldImg" idx="2"/>
          </p:nvPr>
        </p:nvSpPr>
        <p:spPr>
          <a:xfrm>
            <a:off x="114300" y="746125"/>
            <a:ext cx="6629400" cy="3729038"/>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7" name="Shape 157"/>
          <p:cNvSpPr txBox="1">
            <a:spLocks noGrp="1"/>
          </p:cNvSpPr>
          <p:nvPr>
            <p:ph type="body" idx="1"/>
          </p:nvPr>
        </p:nvSpPr>
        <p:spPr>
          <a:xfrm>
            <a:off x="685803" y="4724202"/>
            <a:ext cx="5486399" cy="447556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8059133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Shape 156"/>
          <p:cNvSpPr>
            <a:spLocks noGrp="1" noRot="1" noChangeAspect="1"/>
          </p:cNvSpPr>
          <p:nvPr>
            <p:ph type="sldImg" idx="2"/>
          </p:nvPr>
        </p:nvSpPr>
        <p:spPr>
          <a:xfrm>
            <a:off x="114300" y="746125"/>
            <a:ext cx="6629400" cy="3729038"/>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7" name="Shape 157"/>
          <p:cNvSpPr txBox="1">
            <a:spLocks noGrp="1"/>
          </p:cNvSpPr>
          <p:nvPr>
            <p:ph type="body" idx="1"/>
          </p:nvPr>
        </p:nvSpPr>
        <p:spPr>
          <a:xfrm>
            <a:off x="685803" y="4724202"/>
            <a:ext cx="5486399" cy="447556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3554093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id-ID"/>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C1F5ACF0-F381-42A9-A85B-940C8CB310C4}" type="datetimeFigureOut">
              <a:rPr lang="id-ID" smtClean="0"/>
              <a:t>22/11/2017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EAF0BB2-3951-45DA-A0B7-88FB19B859F2}" type="slidenum">
              <a:rPr lang="id-ID" smtClean="0"/>
              <a:t>‹#›</a:t>
            </a:fld>
            <a:endParaRPr lang="id-ID"/>
          </a:p>
        </p:txBody>
      </p:sp>
    </p:spTree>
    <p:extLst>
      <p:ext uri="{BB962C8B-B14F-4D97-AF65-F5344CB8AC3E}">
        <p14:creationId xmlns:p14="http://schemas.microsoft.com/office/powerpoint/2010/main" val="3041076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C1F5ACF0-F381-42A9-A85B-940C8CB310C4}" type="datetimeFigureOut">
              <a:rPr lang="id-ID" smtClean="0"/>
              <a:t>22/11/2017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EAF0BB2-3951-45DA-A0B7-88FB19B859F2}" type="slidenum">
              <a:rPr lang="id-ID" smtClean="0"/>
              <a:t>‹#›</a:t>
            </a:fld>
            <a:endParaRPr lang="id-ID"/>
          </a:p>
        </p:txBody>
      </p:sp>
    </p:spTree>
    <p:extLst>
      <p:ext uri="{BB962C8B-B14F-4D97-AF65-F5344CB8AC3E}">
        <p14:creationId xmlns:p14="http://schemas.microsoft.com/office/powerpoint/2010/main" val="5851007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C1F5ACF0-F381-42A9-A85B-940C8CB310C4}" type="datetimeFigureOut">
              <a:rPr lang="id-ID" smtClean="0"/>
              <a:t>22/11/2017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EAF0BB2-3951-45DA-A0B7-88FB19B859F2}" type="slidenum">
              <a:rPr lang="id-ID" smtClean="0"/>
              <a:t>‹#›</a:t>
            </a:fld>
            <a:endParaRPr lang="id-ID"/>
          </a:p>
        </p:txBody>
      </p:sp>
    </p:spTree>
    <p:extLst>
      <p:ext uri="{BB962C8B-B14F-4D97-AF65-F5344CB8AC3E}">
        <p14:creationId xmlns:p14="http://schemas.microsoft.com/office/powerpoint/2010/main" val="28338193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Blank (white)">
    <p:spTree>
      <p:nvGrpSpPr>
        <p:cNvPr id="1" name="Shape 95"/>
        <p:cNvGrpSpPr/>
        <p:nvPr/>
      </p:nvGrpSpPr>
      <p:grpSpPr>
        <a:xfrm>
          <a:off x="0" y="0"/>
          <a:ext cx="0" cy="0"/>
          <a:chOff x="0" y="0"/>
          <a:chExt cx="0" cy="0"/>
        </a:xfrm>
      </p:grpSpPr>
      <p:sp>
        <p:nvSpPr>
          <p:cNvPr id="96" name="Shape 96"/>
          <p:cNvSpPr/>
          <p:nvPr/>
        </p:nvSpPr>
        <p:spPr>
          <a:xfrm>
            <a:off x="0" y="-7900"/>
            <a:ext cx="12192000" cy="6866000"/>
          </a:xfrm>
          <a:prstGeom prst="frame">
            <a:avLst>
              <a:gd name="adj1" fmla="val 5041"/>
            </a:avLst>
          </a:prstGeom>
          <a:solidFill>
            <a:srgbClr val="FFA800"/>
          </a:solidFill>
          <a:ln>
            <a:noFill/>
          </a:ln>
        </p:spPr>
        <p:txBody>
          <a:bodyPr lIns="121900" tIns="121900" rIns="121900" bIns="121900" anchor="ctr" anchorCtr="0">
            <a:noAutofit/>
          </a:bodyPr>
          <a:lstStyle/>
          <a:p>
            <a:pPr lvl="0">
              <a:spcBef>
                <a:spcPts val="0"/>
              </a:spcBef>
              <a:buNone/>
            </a:pPr>
            <a:endParaRPr sz="2400"/>
          </a:p>
        </p:txBody>
      </p:sp>
      <p:sp>
        <p:nvSpPr>
          <p:cNvPr id="97" name="Shape 97"/>
          <p:cNvSpPr/>
          <p:nvPr/>
        </p:nvSpPr>
        <p:spPr>
          <a:xfrm>
            <a:off x="5738200" y="6142667"/>
            <a:ext cx="715600" cy="715600"/>
          </a:xfrm>
          <a:prstGeom prst="rect">
            <a:avLst/>
          </a:prstGeom>
          <a:solidFill>
            <a:srgbClr val="294667"/>
          </a:solidFill>
          <a:ln>
            <a:noFill/>
          </a:ln>
        </p:spPr>
        <p:txBody>
          <a:bodyPr lIns="121900" tIns="121900" rIns="121900" bIns="121900" anchor="ctr" anchorCtr="0">
            <a:noAutofit/>
          </a:bodyPr>
          <a:lstStyle/>
          <a:p>
            <a:pPr lvl="0">
              <a:spcBef>
                <a:spcPts val="0"/>
              </a:spcBef>
              <a:buNone/>
            </a:pPr>
            <a:endParaRPr sz="2400"/>
          </a:p>
        </p:txBody>
      </p:sp>
      <p:sp>
        <p:nvSpPr>
          <p:cNvPr id="98" name="Shape 98"/>
          <p:cNvSpPr txBox="1">
            <a:spLocks noGrp="1"/>
          </p:cNvSpPr>
          <p:nvPr>
            <p:ph type="sldNum" idx="12"/>
          </p:nvPr>
        </p:nvSpPr>
        <p:spPr>
          <a:xfrm>
            <a:off x="5738100" y="6142333"/>
            <a:ext cx="715600" cy="715600"/>
          </a:xfrm>
          <a:prstGeom prst="rect">
            <a:avLst/>
          </a:prstGeom>
          <a:noFill/>
        </p:spPr>
        <p:txBody>
          <a:bodyPr lIns="91425" tIns="91425" rIns="91425" bIns="91425" anchor="ctr" anchorCtr="0">
            <a:noAutofit/>
          </a:bodyPr>
          <a:lstStyle>
            <a:lvl1pPr>
              <a:defRPr sz="2000"/>
            </a:lvl1pPr>
          </a:lstStyle>
          <a:p>
            <a:pPr algn="ctr"/>
            <a:fld id="{00000000-1234-1234-1234-123412341234}" type="slidenum">
              <a:rPr lang="en" smtClean="0">
                <a:solidFill>
                  <a:srgbClr val="FFFFFF"/>
                </a:solidFill>
              </a:rPr>
              <a:pPr algn="ctr"/>
              <a:t>‹#›</a:t>
            </a:fld>
            <a:endParaRPr lang="en">
              <a:solidFill>
                <a:srgbClr val="FFFFFF"/>
              </a:solidFill>
            </a:endParaRPr>
          </a:p>
        </p:txBody>
      </p:sp>
    </p:spTree>
    <p:extLst>
      <p:ext uri="{BB962C8B-B14F-4D97-AF65-F5344CB8AC3E}">
        <p14:creationId xmlns:p14="http://schemas.microsoft.com/office/powerpoint/2010/main" val="689643555"/>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_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2" y="609601"/>
            <a:ext cx="9905999" cy="3124199"/>
          </a:xfrm>
        </p:spPr>
        <p:txBody>
          <a:bodyPr anchor="ctr">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1141411" y="4343400"/>
            <a:ext cx="9906000"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2521640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n-US" smtClean="0"/>
              <a:t>Click to edit Master title style</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1F5ACF0-F381-42A9-A85B-940C8CB310C4}" type="datetimeFigureOut">
              <a:rPr lang="id-ID" smtClean="0"/>
              <a:t>22/11/2017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EAF0BB2-3951-45DA-A0B7-88FB19B859F2}" type="slidenum">
              <a:rPr lang="id-ID" smtClean="0"/>
              <a:t>‹#›</a:t>
            </a:fld>
            <a:endParaRPr lang="id-ID"/>
          </a:p>
        </p:txBody>
      </p:sp>
    </p:spTree>
    <p:extLst>
      <p:ext uri="{BB962C8B-B14F-4D97-AF65-F5344CB8AC3E}">
        <p14:creationId xmlns:p14="http://schemas.microsoft.com/office/powerpoint/2010/main" val="12308581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1F5ACF0-F381-42A9-A85B-940C8CB310C4}" type="datetimeFigureOut">
              <a:rPr lang="id-ID" smtClean="0"/>
              <a:t>22/11/2017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EAF0BB2-3951-45DA-A0B7-88FB19B859F2}" type="slidenum">
              <a:rPr lang="id-ID" smtClean="0"/>
              <a:t>‹#›</a:t>
            </a:fld>
            <a:endParaRPr lang="id-ID"/>
          </a:p>
        </p:txBody>
      </p:sp>
    </p:spTree>
    <p:extLst>
      <p:ext uri="{BB962C8B-B14F-4D97-AF65-F5344CB8AC3E}">
        <p14:creationId xmlns:p14="http://schemas.microsoft.com/office/powerpoint/2010/main" val="8440858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C1F5ACF0-F381-42A9-A85B-940C8CB310C4}" type="datetimeFigureOut">
              <a:rPr lang="id-ID" smtClean="0"/>
              <a:t>22/11/2017</a:t>
            </a:fld>
            <a:endParaRPr lang="id-ID"/>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id-ID"/>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EEAF0BB2-3951-45DA-A0B7-88FB19B859F2}" type="slidenum">
              <a:rPr lang="id-ID" smtClean="0"/>
              <a:t>‹#›</a:t>
            </a:fld>
            <a:endParaRPr lang="id-ID"/>
          </a:p>
        </p:txBody>
      </p:sp>
    </p:spTree>
    <p:extLst>
      <p:ext uri="{BB962C8B-B14F-4D97-AF65-F5344CB8AC3E}">
        <p14:creationId xmlns:p14="http://schemas.microsoft.com/office/powerpoint/2010/main" val="1633416128"/>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1F5ACF0-F381-42A9-A85B-940C8CB310C4}" type="datetimeFigureOut">
              <a:rPr lang="id-ID" smtClean="0"/>
              <a:t>22/11/2017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EEAF0BB2-3951-45DA-A0B7-88FB19B859F2}" type="slidenum">
              <a:rPr lang="id-ID" smtClean="0"/>
              <a:t>‹#›</a:t>
            </a:fld>
            <a:endParaRPr lang="id-ID"/>
          </a:p>
        </p:txBody>
      </p:sp>
    </p:spTree>
    <p:extLst>
      <p:ext uri="{BB962C8B-B14F-4D97-AF65-F5344CB8AC3E}">
        <p14:creationId xmlns:p14="http://schemas.microsoft.com/office/powerpoint/2010/main" val="30670631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1F5ACF0-F381-42A9-A85B-940C8CB310C4}" type="datetimeFigureOut">
              <a:rPr lang="id-ID" smtClean="0"/>
              <a:t>22/11/2017</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EEAF0BB2-3951-45DA-A0B7-88FB19B859F2}" type="slidenum">
              <a:rPr lang="id-ID" smtClean="0"/>
              <a:t>‹#›</a:t>
            </a:fld>
            <a:endParaRPr lang="id-ID"/>
          </a:p>
        </p:txBody>
      </p:sp>
    </p:spTree>
    <p:extLst>
      <p:ext uri="{BB962C8B-B14F-4D97-AF65-F5344CB8AC3E}">
        <p14:creationId xmlns:p14="http://schemas.microsoft.com/office/powerpoint/2010/main" val="25055728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1F5ACF0-F381-42A9-A85B-940C8CB310C4}" type="datetimeFigureOut">
              <a:rPr lang="id-ID" smtClean="0"/>
              <a:t>22/11/2017</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EEAF0BB2-3951-45DA-A0B7-88FB19B859F2}" type="slidenum">
              <a:rPr lang="id-ID" smtClean="0"/>
              <a:t>‹#›</a:t>
            </a:fld>
            <a:endParaRPr lang="id-ID"/>
          </a:p>
        </p:txBody>
      </p:sp>
    </p:spTree>
    <p:extLst>
      <p:ext uri="{BB962C8B-B14F-4D97-AF65-F5344CB8AC3E}">
        <p14:creationId xmlns:p14="http://schemas.microsoft.com/office/powerpoint/2010/main" val="13771981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C1F5ACF0-F381-42A9-A85B-940C8CB310C4}" type="datetimeFigureOut">
              <a:rPr lang="id-ID" smtClean="0"/>
              <a:t>22/11/2017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EAF0BB2-3951-45DA-A0B7-88FB19B859F2}" type="slidenum">
              <a:rPr lang="id-ID" smtClean="0"/>
              <a:t>‹#›</a:t>
            </a:fld>
            <a:endParaRPr lang="id-ID"/>
          </a:p>
        </p:txBody>
      </p:sp>
    </p:spTree>
    <p:extLst>
      <p:ext uri="{BB962C8B-B14F-4D97-AF65-F5344CB8AC3E}">
        <p14:creationId xmlns:p14="http://schemas.microsoft.com/office/powerpoint/2010/main" val="25199029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F5ACF0-F381-42A9-A85B-940C8CB310C4}" type="datetimeFigureOut">
              <a:rPr lang="id-ID" smtClean="0"/>
              <a:t>22/11/2017</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EEAF0BB2-3951-45DA-A0B7-88FB19B859F2}" type="slidenum">
              <a:rPr lang="id-ID" smtClean="0"/>
              <a:t>‹#›</a:t>
            </a:fld>
            <a:endParaRPr lang="id-ID"/>
          </a:p>
        </p:txBody>
      </p:sp>
    </p:spTree>
    <p:extLst>
      <p:ext uri="{BB962C8B-B14F-4D97-AF65-F5344CB8AC3E}">
        <p14:creationId xmlns:p14="http://schemas.microsoft.com/office/powerpoint/2010/main" val="204492219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C1F5ACF0-F381-42A9-A85B-940C8CB310C4}" type="datetimeFigureOut">
              <a:rPr lang="id-ID" smtClean="0"/>
              <a:t>22/11/2017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EEAF0BB2-3951-45DA-A0B7-88FB19B859F2}" type="slidenum">
              <a:rPr lang="id-ID" smtClean="0"/>
              <a:t>‹#›</a:t>
            </a:fld>
            <a:endParaRPr lang="id-ID"/>
          </a:p>
        </p:txBody>
      </p:sp>
    </p:spTree>
    <p:extLst>
      <p:ext uri="{BB962C8B-B14F-4D97-AF65-F5344CB8AC3E}">
        <p14:creationId xmlns:p14="http://schemas.microsoft.com/office/powerpoint/2010/main" val="117605611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C1F5ACF0-F381-42A9-A85B-940C8CB310C4}" type="datetimeFigureOut">
              <a:rPr lang="id-ID" smtClean="0"/>
              <a:t>22/11/2017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EEAF0BB2-3951-45DA-A0B7-88FB19B859F2}" type="slidenum">
              <a:rPr lang="id-ID" smtClean="0"/>
              <a:t>‹#›</a:t>
            </a:fld>
            <a:endParaRPr lang="id-ID"/>
          </a:p>
        </p:txBody>
      </p:sp>
    </p:spTree>
    <p:extLst>
      <p:ext uri="{BB962C8B-B14F-4D97-AF65-F5344CB8AC3E}">
        <p14:creationId xmlns:p14="http://schemas.microsoft.com/office/powerpoint/2010/main" val="246754873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1F5ACF0-F381-42A9-A85B-940C8CB310C4}" type="datetimeFigureOut">
              <a:rPr lang="id-ID" smtClean="0"/>
              <a:t>22/11/2017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EAF0BB2-3951-45DA-A0B7-88FB19B859F2}" type="slidenum">
              <a:rPr lang="id-ID" smtClean="0"/>
              <a:t>‹#›</a:t>
            </a:fld>
            <a:endParaRPr lang="id-ID"/>
          </a:p>
        </p:txBody>
      </p:sp>
    </p:spTree>
    <p:extLst>
      <p:ext uri="{BB962C8B-B14F-4D97-AF65-F5344CB8AC3E}">
        <p14:creationId xmlns:p14="http://schemas.microsoft.com/office/powerpoint/2010/main" val="398590504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38200" y="6422854"/>
            <a:ext cx="2743196" cy="365125"/>
          </a:xfrm>
        </p:spPr>
        <p:txBody>
          <a:bodyPr/>
          <a:lstStyle/>
          <a:p>
            <a:fld id="{C1F5ACF0-F381-42A9-A85B-940C8CB310C4}" type="datetimeFigureOut">
              <a:rPr lang="id-ID" smtClean="0"/>
              <a:t>22/11/2017</a:t>
            </a:fld>
            <a:endParaRPr lang="id-ID"/>
          </a:p>
        </p:txBody>
      </p:sp>
      <p:sp>
        <p:nvSpPr>
          <p:cNvPr id="5" name="Footer Placeholder 4"/>
          <p:cNvSpPr>
            <a:spLocks noGrp="1"/>
          </p:cNvSpPr>
          <p:nvPr>
            <p:ph type="ftr" sz="quarter" idx="11"/>
          </p:nvPr>
        </p:nvSpPr>
        <p:spPr>
          <a:xfrm>
            <a:off x="3776135" y="6422854"/>
            <a:ext cx="4279669" cy="365125"/>
          </a:xfrm>
        </p:spPr>
        <p:txBody>
          <a:bodyPr/>
          <a:lstStyle/>
          <a:p>
            <a:endParaRPr lang="id-ID"/>
          </a:p>
        </p:txBody>
      </p:sp>
      <p:sp>
        <p:nvSpPr>
          <p:cNvPr id="6" name="Slide Number Placeholder 5"/>
          <p:cNvSpPr>
            <a:spLocks noGrp="1"/>
          </p:cNvSpPr>
          <p:nvPr>
            <p:ph type="sldNum" sz="quarter" idx="12"/>
          </p:nvPr>
        </p:nvSpPr>
        <p:spPr>
          <a:xfrm>
            <a:off x="8073048" y="6422854"/>
            <a:ext cx="879759" cy="365125"/>
          </a:xfrm>
        </p:spPr>
        <p:txBody>
          <a:bodyPr/>
          <a:lstStyle/>
          <a:p>
            <a:fld id="{EEAF0BB2-3951-45DA-A0B7-88FB19B859F2}" type="slidenum">
              <a:rPr lang="id-ID" smtClean="0"/>
              <a:t>‹#›</a:t>
            </a:fld>
            <a:endParaRPr lang="id-ID"/>
          </a:p>
        </p:txBody>
      </p:sp>
    </p:spTree>
    <p:extLst>
      <p:ext uri="{BB962C8B-B14F-4D97-AF65-F5344CB8AC3E}">
        <p14:creationId xmlns:p14="http://schemas.microsoft.com/office/powerpoint/2010/main" val="386116385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cSld name="1_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2" y="609601"/>
            <a:ext cx="9905999" cy="3124199"/>
          </a:xfrm>
        </p:spPr>
        <p:txBody>
          <a:bodyPr anchor="ctr">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1141411" y="4343400"/>
            <a:ext cx="9906000"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0383056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id-ID"/>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1F5ACF0-F381-42A9-A85B-940C8CB310C4}" type="datetimeFigureOut">
              <a:rPr lang="id-ID" smtClean="0"/>
              <a:t>22/11/2017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EAF0BB2-3951-45DA-A0B7-88FB19B859F2}" type="slidenum">
              <a:rPr lang="id-ID" smtClean="0"/>
              <a:t>‹#›</a:t>
            </a:fld>
            <a:endParaRPr lang="id-ID"/>
          </a:p>
        </p:txBody>
      </p:sp>
    </p:spTree>
    <p:extLst>
      <p:ext uri="{BB962C8B-B14F-4D97-AF65-F5344CB8AC3E}">
        <p14:creationId xmlns:p14="http://schemas.microsoft.com/office/powerpoint/2010/main" val="3219219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C1F5ACF0-F381-42A9-A85B-940C8CB310C4}" type="datetimeFigureOut">
              <a:rPr lang="id-ID" smtClean="0"/>
              <a:t>22/11/2017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EEAF0BB2-3951-45DA-A0B7-88FB19B859F2}" type="slidenum">
              <a:rPr lang="id-ID" smtClean="0"/>
              <a:t>‹#›</a:t>
            </a:fld>
            <a:endParaRPr lang="id-ID"/>
          </a:p>
        </p:txBody>
      </p:sp>
    </p:spTree>
    <p:extLst>
      <p:ext uri="{BB962C8B-B14F-4D97-AF65-F5344CB8AC3E}">
        <p14:creationId xmlns:p14="http://schemas.microsoft.com/office/powerpoint/2010/main" val="6338114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id-ID"/>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C1F5ACF0-F381-42A9-A85B-940C8CB310C4}" type="datetimeFigureOut">
              <a:rPr lang="id-ID" smtClean="0"/>
              <a:t>22/11/2017</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EEAF0BB2-3951-45DA-A0B7-88FB19B859F2}" type="slidenum">
              <a:rPr lang="id-ID" smtClean="0"/>
              <a:t>‹#›</a:t>
            </a:fld>
            <a:endParaRPr lang="id-ID"/>
          </a:p>
        </p:txBody>
      </p:sp>
    </p:spTree>
    <p:extLst>
      <p:ext uri="{BB962C8B-B14F-4D97-AF65-F5344CB8AC3E}">
        <p14:creationId xmlns:p14="http://schemas.microsoft.com/office/powerpoint/2010/main" val="4178484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C1F5ACF0-F381-42A9-A85B-940C8CB310C4}" type="datetimeFigureOut">
              <a:rPr lang="id-ID" smtClean="0"/>
              <a:t>22/11/2017</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EEAF0BB2-3951-45DA-A0B7-88FB19B859F2}" type="slidenum">
              <a:rPr lang="id-ID" smtClean="0"/>
              <a:t>‹#›</a:t>
            </a:fld>
            <a:endParaRPr lang="id-ID"/>
          </a:p>
        </p:txBody>
      </p:sp>
    </p:spTree>
    <p:extLst>
      <p:ext uri="{BB962C8B-B14F-4D97-AF65-F5344CB8AC3E}">
        <p14:creationId xmlns:p14="http://schemas.microsoft.com/office/powerpoint/2010/main" val="3841377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F5ACF0-F381-42A9-A85B-940C8CB310C4}" type="datetimeFigureOut">
              <a:rPr lang="id-ID" smtClean="0"/>
              <a:t>22/11/2017</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EEAF0BB2-3951-45DA-A0B7-88FB19B859F2}" type="slidenum">
              <a:rPr lang="id-ID" smtClean="0"/>
              <a:t>‹#›</a:t>
            </a:fld>
            <a:endParaRPr lang="id-ID"/>
          </a:p>
        </p:txBody>
      </p:sp>
    </p:spTree>
    <p:extLst>
      <p:ext uri="{BB962C8B-B14F-4D97-AF65-F5344CB8AC3E}">
        <p14:creationId xmlns:p14="http://schemas.microsoft.com/office/powerpoint/2010/main" val="788669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id-ID"/>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1F5ACF0-F381-42A9-A85B-940C8CB310C4}" type="datetimeFigureOut">
              <a:rPr lang="id-ID" smtClean="0"/>
              <a:t>22/11/2017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EEAF0BB2-3951-45DA-A0B7-88FB19B859F2}" type="slidenum">
              <a:rPr lang="id-ID" smtClean="0"/>
              <a:t>‹#›</a:t>
            </a:fld>
            <a:endParaRPr lang="id-ID"/>
          </a:p>
        </p:txBody>
      </p:sp>
    </p:spTree>
    <p:extLst>
      <p:ext uri="{BB962C8B-B14F-4D97-AF65-F5344CB8AC3E}">
        <p14:creationId xmlns:p14="http://schemas.microsoft.com/office/powerpoint/2010/main" val="21906578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id-ID"/>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1F5ACF0-F381-42A9-A85B-940C8CB310C4}" type="datetimeFigureOut">
              <a:rPr lang="id-ID" smtClean="0"/>
              <a:t>22/11/2017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EEAF0BB2-3951-45DA-A0B7-88FB19B859F2}" type="slidenum">
              <a:rPr lang="id-ID" smtClean="0"/>
              <a:t>‹#›</a:t>
            </a:fld>
            <a:endParaRPr lang="id-ID"/>
          </a:p>
        </p:txBody>
      </p:sp>
    </p:spTree>
    <p:extLst>
      <p:ext uri="{BB962C8B-B14F-4D97-AF65-F5344CB8AC3E}">
        <p14:creationId xmlns:p14="http://schemas.microsoft.com/office/powerpoint/2010/main" val="124218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theme" Target="../theme/theme2.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F5ACF0-F381-42A9-A85B-940C8CB310C4}" type="datetimeFigureOut">
              <a:rPr lang="id-ID" smtClean="0"/>
              <a:t>22/11/2017</a:t>
            </a:fld>
            <a:endParaRPr lang="id-ID"/>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AF0BB2-3951-45DA-A0B7-88FB19B859F2}" type="slidenum">
              <a:rPr lang="id-ID" smtClean="0"/>
              <a:t>‹#›</a:t>
            </a:fld>
            <a:endParaRPr lang="id-ID"/>
          </a:p>
        </p:txBody>
      </p:sp>
    </p:spTree>
    <p:extLst>
      <p:ext uri="{BB962C8B-B14F-4D97-AF65-F5344CB8AC3E}">
        <p14:creationId xmlns:p14="http://schemas.microsoft.com/office/powerpoint/2010/main" val="2059531364"/>
      </p:ext>
    </p:extLst>
  </p:cSld>
  <p:clrMap bg1="lt1" tx1="dk1" bg2="lt2" tx2="dk2" accent1="accent1" accent2="accent2" accent3="accent3" accent4="accent4" accent5="accent5" accent6="accent6" hlink="hlink" folHlink="folHlink"/>
  <p:sldLayoutIdLst>
    <p:sldLayoutId id="2147483871" r:id="rId1"/>
    <p:sldLayoutId id="2147483872" r:id="rId2"/>
    <p:sldLayoutId id="2147483873" r:id="rId3"/>
    <p:sldLayoutId id="2147483874" r:id="rId4"/>
    <p:sldLayoutId id="2147483875" r:id="rId5"/>
    <p:sldLayoutId id="2147483876" r:id="rId6"/>
    <p:sldLayoutId id="2147483877" r:id="rId7"/>
    <p:sldLayoutId id="2147483878" r:id="rId8"/>
    <p:sldLayoutId id="2147483879" r:id="rId9"/>
    <p:sldLayoutId id="2147483880" r:id="rId10"/>
    <p:sldLayoutId id="2147483881" r:id="rId11"/>
    <p:sldLayoutId id="2147483882" r:id="rId12"/>
    <p:sldLayoutId id="2147483883"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C1F5ACF0-F381-42A9-A85B-940C8CB310C4}" type="datetimeFigureOut">
              <a:rPr lang="id-ID" smtClean="0"/>
              <a:t>22/11/2017</a:t>
            </a:fld>
            <a:endParaRPr lang="id-ID"/>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id-ID"/>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EEAF0BB2-3951-45DA-A0B7-88FB19B859F2}" type="slidenum">
              <a:rPr lang="id-ID" smtClean="0"/>
              <a:t>‹#›</a:t>
            </a:fld>
            <a:endParaRPr lang="id-ID"/>
          </a:p>
        </p:txBody>
      </p:sp>
    </p:spTree>
    <p:extLst>
      <p:ext uri="{BB962C8B-B14F-4D97-AF65-F5344CB8AC3E}">
        <p14:creationId xmlns:p14="http://schemas.microsoft.com/office/powerpoint/2010/main" val="4073713586"/>
      </p:ext>
    </p:extLst>
  </p:cSld>
  <p:clrMap bg1="dk1" tx1="lt1" bg2="dk2" tx2="lt2" accent1="accent1" accent2="accent2" accent3="accent3" accent4="accent4" accent5="accent5" accent6="accent6" hlink="hlink" folHlink="folHlink"/>
  <p:sldLayoutIdLst>
    <p:sldLayoutId id="2147483885" r:id="rId1"/>
    <p:sldLayoutId id="2147483886" r:id="rId2"/>
    <p:sldLayoutId id="2147483887" r:id="rId3"/>
    <p:sldLayoutId id="2147483888" r:id="rId4"/>
    <p:sldLayoutId id="2147483889" r:id="rId5"/>
    <p:sldLayoutId id="2147483890" r:id="rId6"/>
    <p:sldLayoutId id="2147483891" r:id="rId7"/>
    <p:sldLayoutId id="2147483892" r:id="rId8"/>
    <p:sldLayoutId id="2147483893" r:id="rId9"/>
    <p:sldLayoutId id="2147483894" r:id="rId10"/>
    <p:sldLayoutId id="2147483895" r:id="rId11"/>
    <p:sldLayoutId id="2147483896" r:id="rId12"/>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23.jpg"/><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smtClean="0"/>
              <a:t>WRITING UP RESEARCH</a:t>
            </a:r>
            <a:endParaRPr lang="id-ID" b="1"/>
          </a:p>
        </p:txBody>
      </p:sp>
      <p:sp>
        <p:nvSpPr>
          <p:cNvPr id="3" name="Subtitle 2"/>
          <p:cNvSpPr>
            <a:spLocks noGrp="1"/>
          </p:cNvSpPr>
          <p:nvPr>
            <p:ph type="subTitle" idx="1"/>
          </p:nvPr>
        </p:nvSpPr>
        <p:spPr>
          <a:xfrm>
            <a:off x="0" y="3996250"/>
            <a:ext cx="12192000" cy="1309255"/>
          </a:xfrm>
        </p:spPr>
        <p:txBody>
          <a:bodyPr>
            <a:normAutofit/>
          </a:bodyPr>
          <a:lstStyle/>
          <a:p>
            <a:r>
              <a:rPr lang="en-US" altLang="zh-TW" sz="3200"/>
              <a:t>Experimental Research Report Writing for Students of </a:t>
            </a:r>
            <a:r>
              <a:rPr lang="en-US" altLang="zh-TW" sz="3200" smtClean="0"/>
              <a:t>English</a:t>
            </a:r>
            <a:endParaRPr lang="en-US" altLang="zh-TW" sz="3200"/>
          </a:p>
        </p:txBody>
      </p:sp>
      <p:sp>
        <p:nvSpPr>
          <p:cNvPr id="4" name="Rectangle 3"/>
          <p:cNvSpPr/>
          <p:nvPr/>
        </p:nvSpPr>
        <p:spPr>
          <a:xfrm>
            <a:off x="3539319" y="4774582"/>
            <a:ext cx="5113362" cy="923330"/>
          </a:xfrm>
          <a:prstGeom prst="rect">
            <a:avLst/>
          </a:prstGeom>
        </p:spPr>
        <p:txBody>
          <a:bodyPr wrap="square">
            <a:spAutoFit/>
          </a:bodyPr>
          <a:lstStyle/>
          <a:p>
            <a:pPr algn="ctr"/>
            <a:r>
              <a:rPr lang="en-US" b="1"/>
              <a:t>Services Computing Research Group</a:t>
            </a:r>
          </a:p>
          <a:p>
            <a:pPr algn="ctr"/>
            <a:r>
              <a:rPr lang="en-US"/>
              <a:t>School of Electrical Engineering and Informatics</a:t>
            </a:r>
          </a:p>
          <a:p>
            <a:pPr algn="ctr"/>
            <a:r>
              <a:rPr lang="en-US"/>
              <a:t>Institut Teknologi Bandung</a:t>
            </a:r>
            <a:endParaRPr lang="en-US" dirty="0"/>
          </a:p>
        </p:txBody>
      </p:sp>
      <p:sp>
        <p:nvSpPr>
          <p:cNvPr id="5" name="Rectangle 4"/>
          <p:cNvSpPr/>
          <p:nvPr/>
        </p:nvSpPr>
        <p:spPr>
          <a:xfrm>
            <a:off x="177421" y="5837768"/>
            <a:ext cx="7952095" cy="707886"/>
          </a:xfrm>
          <a:prstGeom prst="rect">
            <a:avLst/>
          </a:prstGeom>
        </p:spPr>
        <p:txBody>
          <a:bodyPr wrap="square">
            <a:spAutoFit/>
          </a:bodyPr>
          <a:lstStyle/>
          <a:p>
            <a:r>
              <a:rPr lang="en-US" sz="2000" b="1">
                <a:latin typeface="Calibri" panose="020F0502020204030204" pitchFamily="34" charset="0"/>
                <a:ea typeface="Calibri" panose="020F0502020204030204" pitchFamily="34" charset="0"/>
                <a:cs typeface="Times New Roman" panose="02020603050405020304" pitchFamily="18" charset="0"/>
              </a:rPr>
              <a:t>Pelatihan Publikasi Karya Tulis Ilmiah Untuk </a:t>
            </a:r>
            <a:r>
              <a:rPr lang="en-US" sz="2000" b="1" smtClean="0">
                <a:latin typeface="Calibri" panose="020F0502020204030204" pitchFamily="34" charset="0"/>
                <a:ea typeface="Calibri" panose="020F0502020204030204" pitchFamily="34" charset="0"/>
                <a:cs typeface="Times New Roman" panose="02020603050405020304" pitchFamily="18" charset="0"/>
              </a:rPr>
              <a:t>Konferensi Internasional </a:t>
            </a:r>
            <a:r>
              <a:rPr lang="en-US" sz="2000" b="1">
                <a:latin typeface="Calibri" panose="020F0502020204030204" pitchFamily="34" charset="0"/>
                <a:ea typeface="Calibri" panose="020F0502020204030204" pitchFamily="34" charset="0"/>
                <a:cs typeface="Times New Roman" panose="02020603050405020304" pitchFamily="18" charset="0"/>
              </a:rPr>
              <a:t>IEEE</a:t>
            </a:r>
          </a:p>
          <a:p>
            <a:r>
              <a:rPr lang="en-US" sz="2000" b="1"/>
              <a:t>Padang, November, 28-29 2017</a:t>
            </a:r>
            <a:endParaRPr lang="id-ID" sz="200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3467" y="167080"/>
            <a:ext cx="1646971" cy="1646971"/>
          </a:xfrm>
          <a:prstGeom prst="rect">
            <a:avLst/>
          </a:prstGeom>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2641" y="167081"/>
            <a:ext cx="1376444" cy="1761382"/>
          </a:xfrm>
          <a:prstGeom prst="rect">
            <a:avLst/>
          </a:prstGeom>
        </p:spPr>
      </p:pic>
    </p:spTree>
    <p:extLst>
      <p:ext uri="{BB962C8B-B14F-4D97-AF65-F5344CB8AC3E}">
        <p14:creationId xmlns:p14="http://schemas.microsoft.com/office/powerpoint/2010/main" val="35012079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FIRST </a:t>
            </a:r>
            <a:r>
              <a:rPr lang="id-ID" b="1" smtClean="0"/>
              <a:t>Stage: </a:t>
            </a:r>
            <a:r>
              <a:rPr lang="en-US" altLang="zh-TW" b="1"/>
              <a:t>Strong Opening Statement </a:t>
            </a:r>
            <a:r>
              <a:rPr lang="en-US" altLang="zh-TW" b="1" smtClean="0"/>
              <a:t>(3)</a:t>
            </a:r>
            <a:endParaRPr lang="id-ID" b="1"/>
          </a:p>
        </p:txBody>
      </p:sp>
      <p:sp>
        <p:nvSpPr>
          <p:cNvPr id="3" name="Content Placeholder 2"/>
          <p:cNvSpPr>
            <a:spLocks noGrp="1"/>
          </p:cNvSpPr>
          <p:nvPr>
            <p:ph idx="1"/>
          </p:nvPr>
        </p:nvSpPr>
        <p:spPr/>
        <p:txBody>
          <a:bodyPr>
            <a:normAutofit/>
          </a:bodyPr>
          <a:lstStyle/>
          <a:p>
            <a:pPr>
              <a:buNone/>
            </a:pPr>
            <a:r>
              <a:rPr lang="en-US" altLang="zh-TW" sz="2800" i="1"/>
              <a:t>Many recent studies have focused on…</a:t>
            </a:r>
          </a:p>
          <a:p>
            <a:pPr>
              <a:buNone/>
            </a:pPr>
            <a:r>
              <a:rPr lang="en-US" altLang="zh-TW" sz="2800" i="1"/>
              <a:t>Recently, there has been growing interest in…</a:t>
            </a:r>
          </a:p>
          <a:p>
            <a:pPr>
              <a:buNone/>
            </a:pPr>
            <a:r>
              <a:rPr lang="en-US" altLang="zh-TW" sz="2800" i="1"/>
              <a:t>The possibility of…has generated wide interested in…</a:t>
            </a:r>
          </a:p>
          <a:p>
            <a:pPr>
              <a:buNone/>
            </a:pPr>
            <a:r>
              <a:rPr lang="en-US" altLang="zh-TW" sz="2800" i="1"/>
              <a:t>The development of…has led to the hope that</a:t>
            </a:r>
            <a:endParaRPr lang="zh-TW" altLang="en-US" sz="2800" i="1"/>
          </a:p>
          <a:p>
            <a:pPr>
              <a:buNone/>
            </a:pPr>
            <a:endParaRPr lang="en-US" altLang="zh-TW" sz="2800"/>
          </a:p>
          <a:p>
            <a:pPr>
              <a:buNone/>
            </a:pPr>
            <a:r>
              <a:rPr lang="en-US" altLang="zh-TW" sz="2800" b="1"/>
              <a:t>(Notice how many of them use the present perfect. These are often general statements without citations. </a:t>
            </a:r>
            <a:r>
              <a:rPr lang="en-US" altLang="zh-TW" sz="2800" b="1" smtClean="0"/>
              <a:t>)</a:t>
            </a:r>
            <a:endParaRPr lang="zh-TW" altLang="en-US" sz="2800" b="1"/>
          </a:p>
        </p:txBody>
      </p:sp>
    </p:spTree>
    <p:extLst>
      <p:ext uri="{BB962C8B-B14F-4D97-AF65-F5344CB8AC3E}">
        <p14:creationId xmlns:p14="http://schemas.microsoft.com/office/powerpoint/2010/main" val="32896536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smtClean="0"/>
              <a:t>FIRST </a:t>
            </a:r>
            <a:r>
              <a:rPr lang="id-ID" b="1" smtClean="0"/>
              <a:t>Stage: </a:t>
            </a:r>
            <a:r>
              <a:rPr lang="en-US" altLang="zh-TW" b="1"/>
              <a:t>General and Specific Noun </a:t>
            </a:r>
            <a:r>
              <a:rPr lang="en-US" altLang="zh-TW" b="1" smtClean="0"/>
              <a:t>Phrases</a:t>
            </a:r>
            <a:endParaRPr lang="id-ID" b="1"/>
          </a:p>
        </p:txBody>
      </p:sp>
      <p:sp>
        <p:nvSpPr>
          <p:cNvPr id="3" name="Content Placeholder 2"/>
          <p:cNvSpPr>
            <a:spLocks noGrp="1"/>
          </p:cNvSpPr>
          <p:nvPr>
            <p:ph idx="1"/>
          </p:nvPr>
        </p:nvSpPr>
        <p:spPr/>
        <p:txBody>
          <a:bodyPr>
            <a:normAutofit/>
          </a:bodyPr>
          <a:lstStyle/>
          <a:p>
            <a:pPr marL="0" indent="0">
              <a:buNone/>
            </a:pPr>
            <a:r>
              <a:rPr lang="en-US" altLang="zh-TW" sz="2800" smtClean="0"/>
              <a:t>Stage </a:t>
            </a:r>
            <a:r>
              <a:rPr lang="en-US" altLang="zh-TW" sz="2800"/>
              <a:t>1 of  the introduction usually </a:t>
            </a:r>
            <a:r>
              <a:rPr lang="en-US" altLang="zh-TW" sz="2800" b="1"/>
              <a:t>begins with factual statements about the general area </a:t>
            </a:r>
            <a:r>
              <a:rPr lang="en-US" altLang="zh-TW" sz="2800"/>
              <a:t>which includes your specific topic. </a:t>
            </a:r>
            <a:endParaRPr lang="en-US" altLang="zh-TW" sz="2800" smtClean="0"/>
          </a:p>
          <a:p>
            <a:pPr marL="0" indent="0">
              <a:buNone/>
            </a:pPr>
            <a:r>
              <a:rPr lang="en-US" altLang="zh-TW" sz="2800" smtClean="0"/>
              <a:t>When </a:t>
            </a:r>
            <a:r>
              <a:rPr lang="en-US" altLang="zh-TW" sz="2800"/>
              <a:t>you write this kinds of general statements, it is conventional to use nouns that refer to </a:t>
            </a:r>
            <a:r>
              <a:rPr lang="en-US" altLang="zh-TW" sz="2800" b="1"/>
              <a:t>objects or concepts at the highest possible level of generality</a:t>
            </a:r>
            <a:r>
              <a:rPr lang="en-US" altLang="zh-TW" sz="2800"/>
              <a:t>. English offers several ways to construct these general nouns.</a:t>
            </a:r>
          </a:p>
        </p:txBody>
      </p:sp>
    </p:spTree>
    <p:extLst>
      <p:ext uri="{BB962C8B-B14F-4D97-AF65-F5344CB8AC3E}">
        <p14:creationId xmlns:p14="http://schemas.microsoft.com/office/powerpoint/2010/main" val="2620612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zh-TW" b="1" smtClean="0"/>
              <a:t>General vs Spesific Noun Phrases</a:t>
            </a:r>
            <a:endParaRPr lang="id-ID" b="1"/>
          </a:p>
        </p:txBody>
      </p:sp>
      <p:sp>
        <p:nvSpPr>
          <p:cNvPr id="3" name="Content Placeholder 2"/>
          <p:cNvSpPr>
            <a:spLocks noGrp="1"/>
          </p:cNvSpPr>
          <p:nvPr>
            <p:ph idx="1"/>
          </p:nvPr>
        </p:nvSpPr>
        <p:spPr>
          <a:xfrm>
            <a:off x="680321" y="2336873"/>
            <a:ext cx="10633673" cy="3982040"/>
          </a:xfrm>
        </p:spPr>
        <p:txBody>
          <a:bodyPr>
            <a:normAutofit/>
          </a:bodyPr>
          <a:lstStyle/>
          <a:p>
            <a:pPr marL="0" indent="0">
              <a:buNone/>
            </a:pPr>
            <a:r>
              <a:rPr lang="en-US" altLang="zh-TW" sz="2800" b="1" smtClean="0"/>
              <a:t>General Noun Phrases</a:t>
            </a:r>
          </a:p>
          <a:p>
            <a:pPr marL="0" indent="0">
              <a:buNone/>
            </a:pPr>
            <a:r>
              <a:rPr lang="en-US" altLang="zh-TW" sz="2800" smtClean="0"/>
              <a:t>Statements </a:t>
            </a:r>
            <a:r>
              <a:rPr lang="en-US" altLang="zh-TW" sz="2800"/>
              <a:t>in the setting of an introduction tend to be general in nature. Instead of referring to specific things, they </a:t>
            </a:r>
            <a:r>
              <a:rPr lang="en-US" altLang="zh-TW" sz="2800" b="1"/>
              <a:t>refer to entire classes of things</a:t>
            </a:r>
            <a:r>
              <a:rPr lang="en-US" altLang="zh-TW" sz="2800"/>
              <a:t>. Nouns referring to an entire class of things, you should use generic noun phrases</a:t>
            </a:r>
            <a:r>
              <a:rPr lang="en-US" altLang="zh-TW" sz="2800" smtClean="0"/>
              <a:t>.</a:t>
            </a:r>
          </a:p>
          <a:p>
            <a:pPr marL="0" indent="0">
              <a:buNone/>
            </a:pPr>
            <a:r>
              <a:rPr lang="en-US" altLang="zh-TW" b="1" smtClean="0"/>
              <a:t>Spesific </a:t>
            </a:r>
            <a:r>
              <a:rPr lang="en-US" altLang="zh-TW" b="1" smtClean="0"/>
              <a:t>Noun Phrased</a:t>
            </a:r>
            <a:endParaRPr lang="en-US" altLang="zh-TW" smtClean="0"/>
          </a:p>
          <a:p>
            <a:pPr marL="0" indent="0">
              <a:buNone/>
            </a:pPr>
            <a:r>
              <a:rPr lang="en-US" altLang="zh-TW"/>
              <a:t>Specific noun phrases are nouns that refer to </a:t>
            </a:r>
            <a:r>
              <a:rPr lang="en-US" altLang="zh-TW" b="1"/>
              <a:t>particular individual members of a class </a:t>
            </a:r>
            <a:r>
              <a:rPr lang="en-US" altLang="zh-TW"/>
              <a:t>rather than the class as a whole</a:t>
            </a:r>
            <a:r>
              <a:rPr lang="en-US" altLang="zh-TW" smtClean="0"/>
              <a:t>.</a:t>
            </a:r>
            <a:endParaRPr lang="en-US" altLang="zh-TW"/>
          </a:p>
        </p:txBody>
      </p:sp>
    </p:spTree>
    <p:extLst>
      <p:ext uri="{BB962C8B-B14F-4D97-AF65-F5344CB8AC3E}">
        <p14:creationId xmlns:p14="http://schemas.microsoft.com/office/powerpoint/2010/main" val="2183863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1000"/>
                                        <p:tgtEl>
                                          <p:spTgt spid="3">
                                            <p:txEl>
                                              <p:pRg st="2" end="2"/>
                                            </p:txEl>
                                          </p:spTgt>
                                        </p:tgtEl>
                                      </p:cBhvr>
                                    </p:animEffect>
                                    <p:anim calcmode="lin" valueType="num">
                                      <p:cBhvr>
                                        <p:cTn id="21"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3" fill="hold">
                            <p:stCondLst>
                              <p:cond delay="1000"/>
                            </p:stCondLst>
                            <p:childTnLst>
                              <p:par>
                                <p:cTn id="24" presetID="42" presetClass="entr" presetSubtype="0" fill="hold" grpId="0" nodeType="after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zh-TW" b="1" smtClean="0"/>
              <a:t>General Noun Phrases: Examples (1)</a:t>
            </a:r>
            <a:endParaRPr lang="id-ID" b="1"/>
          </a:p>
        </p:txBody>
      </p:sp>
      <p:sp>
        <p:nvSpPr>
          <p:cNvPr id="3" name="Content Placeholder 2"/>
          <p:cNvSpPr>
            <a:spLocks noGrp="1"/>
          </p:cNvSpPr>
          <p:nvPr>
            <p:ph idx="1"/>
          </p:nvPr>
        </p:nvSpPr>
        <p:spPr>
          <a:xfrm>
            <a:off x="680321" y="2336873"/>
            <a:ext cx="10633673" cy="3982040"/>
          </a:xfrm>
        </p:spPr>
        <p:txBody>
          <a:bodyPr>
            <a:normAutofit/>
          </a:bodyPr>
          <a:lstStyle/>
          <a:p>
            <a:pPr>
              <a:buNone/>
            </a:pPr>
            <a:r>
              <a:rPr lang="en-US" altLang="zh-TW" sz="2800" b="1" smtClean="0"/>
              <a:t>Generic </a:t>
            </a:r>
            <a:r>
              <a:rPr lang="en-US" altLang="zh-TW" sz="2800" b="1"/>
              <a:t>Noun Phrases: Countable </a:t>
            </a:r>
            <a:r>
              <a:rPr lang="en-US" altLang="zh-TW" sz="2800" b="1" smtClean="0"/>
              <a:t>Nouns</a:t>
            </a:r>
            <a:r>
              <a:rPr lang="en-US" altLang="zh-TW" sz="2800" smtClean="0"/>
              <a:t> </a:t>
            </a:r>
          </a:p>
          <a:p>
            <a:pPr>
              <a:buNone/>
            </a:pPr>
            <a:r>
              <a:rPr lang="en-US" altLang="zh-TW" sz="2800" i="1" smtClean="0"/>
              <a:t>No </a:t>
            </a:r>
            <a:r>
              <a:rPr lang="en-US" altLang="zh-TW" sz="2800" i="1"/>
              <a:t>one can say exactly what it looks like when </a:t>
            </a:r>
            <a:r>
              <a:rPr lang="en-US" altLang="zh-TW" sz="2800" b="1" i="1"/>
              <a:t>a planet </a:t>
            </a:r>
            <a:r>
              <a:rPr lang="en-US" altLang="zh-TW" sz="2800" i="1"/>
              <a:t>takes ill.</a:t>
            </a:r>
          </a:p>
          <a:p>
            <a:pPr>
              <a:buNone/>
            </a:pPr>
            <a:r>
              <a:rPr lang="en-US" altLang="zh-TW" sz="2800" i="1" smtClean="0"/>
              <a:t>Warm </a:t>
            </a:r>
            <a:r>
              <a:rPr lang="en-US" altLang="zh-TW" sz="2800" i="1"/>
              <a:t>ocean water is like rocket fuel for </a:t>
            </a:r>
            <a:r>
              <a:rPr lang="en-US" altLang="zh-TW" sz="2800" b="1" i="1"/>
              <a:t>typhoons</a:t>
            </a:r>
            <a:r>
              <a:rPr lang="en-US" altLang="zh-TW" sz="2800" i="1"/>
              <a:t> and </a:t>
            </a:r>
            <a:r>
              <a:rPr lang="en-US" altLang="zh-TW" sz="2800" b="1" i="1"/>
              <a:t>hurricanes</a:t>
            </a:r>
            <a:r>
              <a:rPr lang="en-US" altLang="zh-TW" sz="2800" i="1"/>
              <a:t>.</a:t>
            </a:r>
          </a:p>
          <a:p>
            <a:pPr marL="0" indent="0">
              <a:buNone/>
            </a:pPr>
            <a:r>
              <a:rPr lang="en-US" altLang="zh-TW" sz="2800" b="1" i="1" smtClean="0"/>
              <a:t>Environmentalists</a:t>
            </a:r>
            <a:r>
              <a:rPr lang="en-US" altLang="zh-TW" sz="2800" i="1" smtClean="0"/>
              <a:t> </a:t>
            </a:r>
            <a:r>
              <a:rPr lang="en-US" altLang="zh-TW" sz="2800" i="1"/>
              <a:t>and </a:t>
            </a:r>
            <a:r>
              <a:rPr lang="en-US" altLang="zh-TW" sz="2800" b="1" i="1"/>
              <a:t>lawyers</a:t>
            </a:r>
            <a:r>
              <a:rPr lang="en-US" altLang="zh-TW" sz="2800" i="1"/>
              <a:t> spent </a:t>
            </a:r>
            <a:r>
              <a:rPr lang="en-US" altLang="zh-TW" sz="2800" b="1" i="1"/>
              <a:t>years </a:t>
            </a:r>
            <a:r>
              <a:rPr lang="en-US" altLang="zh-TW" sz="2800" i="1"/>
              <a:t>shouting at one another about whether the grim forecasts were true</a:t>
            </a:r>
            <a:r>
              <a:rPr lang="en-US" altLang="zh-TW" sz="2800" i="1" smtClean="0"/>
              <a:t>.</a:t>
            </a:r>
          </a:p>
          <a:p>
            <a:pPr marL="0" indent="0">
              <a:buNone/>
            </a:pPr>
            <a:r>
              <a:rPr lang="en-US" altLang="zh-TW" sz="2800" i="1"/>
              <a:t>As </a:t>
            </a:r>
            <a:r>
              <a:rPr lang="en-US" altLang="zh-TW" sz="2800" b="1" i="1"/>
              <a:t>a tiny component </a:t>
            </a:r>
            <a:r>
              <a:rPr lang="en-US" altLang="zh-TW" sz="2800" i="1"/>
              <a:t>of our atmosphere, carbon dioxide help warm Earth to </a:t>
            </a:r>
            <a:r>
              <a:rPr lang="en-US" altLang="zh-TW" sz="2800" b="1" i="1"/>
              <a:t>comfort levels </a:t>
            </a:r>
            <a:r>
              <a:rPr lang="en-US" altLang="zh-TW" sz="2800" i="1"/>
              <a:t>we are all used </a:t>
            </a:r>
            <a:r>
              <a:rPr lang="en-US" altLang="zh-TW" sz="2800" i="1" smtClean="0"/>
              <a:t>to</a:t>
            </a:r>
            <a:endParaRPr lang="en-US" altLang="zh-TW" sz="2800" i="1"/>
          </a:p>
          <a:p>
            <a:pPr marL="0" indent="0">
              <a:buNone/>
            </a:pPr>
            <a:endParaRPr lang="en-US" altLang="zh-TW" sz="2800" smtClean="0"/>
          </a:p>
          <a:p>
            <a:pPr marL="0" indent="0">
              <a:buNone/>
            </a:pPr>
            <a:endParaRPr lang="en-US" altLang="zh-TW" sz="2800"/>
          </a:p>
        </p:txBody>
      </p:sp>
    </p:spTree>
    <p:extLst>
      <p:ext uri="{BB962C8B-B14F-4D97-AF65-F5344CB8AC3E}">
        <p14:creationId xmlns:p14="http://schemas.microsoft.com/office/powerpoint/2010/main" val="36397209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zh-TW" b="1" smtClean="0"/>
              <a:t>General Noun Phrases: Examples (2)</a:t>
            </a:r>
            <a:endParaRPr lang="id-ID" b="1"/>
          </a:p>
        </p:txBody>
      </p:sp>
      <p:sp>
        <p:nvSpPr>
          <p:cNvPr id="3" name="Content Placeholder 2"/>
          <p:cNvSpPr>
            <a:spLocks noGrp="1"/>
          </p:cNvSpPr>
          <p:nvPr>
            <p:ph idx="1"/>
          </p:nvPr>
        </p:nvSpPr>
        <p:spPr>
          <a:xfrm>
            <a:off x="680321" y="2336873"/>
            <a:ext cx="10633673" cy="3982040"/>
          </a:xfrm>
        </p:spPr>
        <p:txBody>
          <a:bodyPr>
            <a:normAutofit/>
          </a:bodyPr>
          <a:lstStyle/>
          <a:p>
            <a:pPr>
              <a:buNone/>
            </a:pPr>
            <a:r>
              <a:rPr lang="en-US" altLang="zh-TW" sz="2800" b="1" smtClean="0"/>
              <a:t>Generic </a:t>
            </a:r>
            <a:r>
              <a:rPr lang="en-US" altLang="zh-TW" sz="2800" b="1"/>
              <a:t>Noun Phrases: </a:t>
            </a:r>
            <a:r>
              <a:rPr lang="en-US" altLang="zh-TW" sz="2800" b="1" smtClean="0"/>
              <a:t>Uncountable Nouns</a:t>
            </a:r>
            <a:r>
              <a:rPr lang="en-US" altLang="zh-TW" sz="2800" smtClean="0"/>
              <a:t> </a:t>
            </a:r>
          </a:p>
          <a:p>
            <a:pPr>
              <a:buNone/>
            </a:pPr>
            <a:r>
              <a:rPr lang="en-US" altLang="zh-TW" sz="2800"/>
              <a:t>The image of Earth as </a:t>
            </a:r>
            <a:r>
              <a:rPr lang="en-US" altLang="zh-TW" sz="2800" b="1" i="1"/>
              <a:t>organism</a:t>
            </a:r>
            <a:r>
              <a:rPr lang="en-US" altLang="zh-TW" sz="2800"/>
              <a:t> has probably been overworked.</a:t>
            </a:r>
          </a:p>
          <a:p>
            <a:pPr>
              <a:buNone/>
            </a:pPr>
            <a:r>
              <a:rPr lang="en-US" altLang="zh-TW" sz="2800" b="1" i="1" smtClean="0"/>
              <a:t>Global </a:t>
            </a:r>
            <a:r>
              <a:rPr lang="en-US" altLang="zh-TW" sz="2800" b="1" i="1"/>
              <a:t>warming </a:t>
            </a:r>
            <a:r>
              <a:rPr lang="en-US" altLang="zh-TW" sz="2800"/>
              <a:t>is the real deal, and </a:t>
            </a:r>
            <a:r>
              <a:rPr lang="en-US" altLang="zh-TW" sz="2800" b="1" i="1"/>
              <a:t>human activity </a:t>
            </a:r>
            <a:r>
              <a:rPr lang="en-US" altLang="zh-TW" sz="2800"/>
              <a:t>has been causing it.</a:t>
            </a:r>
          </a:p>
          <a:p>
            <a:pPr>
              <a:buNone/>
            </a:pPr>
            <a:r>
              <a:rPr lang="en-US" altLang="zh-TW" sz="2800" b="1" i="1" smtClean="0"/>
              <a:t>Warm </a:t>
            </a:r>
            <a:r>
              <a:rPr lang="en-US" altLang="zh-TW" sz="2800" b="1" i="1"/>
              <a:t>ocean water </a:t>
            </a:r>
            <a:r>
              <a:rPr lang="en-US" altLang="zh-TW" sz="2800"/>
              <a:t>is like </a:t>
            </a:r>
            <a:r>
              <a:rPr lang="en-US" altLang="zh-TW" sz="2800" b="1" i="1"/>
              <a:t>rocket fuel </a:t>
            </a:r>
            <a:r>
              <a:rPr lang="en-US" altLang="zh-TW" sz="2800"/>
              <a:t>for typhoons and hurricanes</a:t>
            </a:r>
            <a:r>
              <a:rPr lang="en-US" altLang="zh-TW" sz="2800" smtClean="0"/>
              <a:t>.</a:t>
            </a:r>
          </a:p>
          <a:p>
            <a:pPr marL="0" indent="0">
              <a:buNone/>
            </a:pPr>
            <a:r>
              <a:rPr lang="en-US" altLang="zh-TW" b="1" i="1" smtClean="0"/>
              <a:t>Water quality </a:t>
            </a:r>
            <a:r>
              <a:rPr lang="en-US" altLang="zh-TW" smtClean="0"/>
              <a:t>and its impact on </a:t>
            </a:r>
            <a:r>
              <a:rPr lang="en-US" altLang="zh-TW" b="1" i="1" smtClean="0"/>
              <a:t>human health </a:t>
            </a:r>
            <a:r>
              <a:rPr lang="en-US" altLang="zh-TW" smtClean="0"/>
              <a:t>have been </a:t>
            </a:r>
            <a:r>
              <a:rPr lang="en-US" altLang="zh-TW" b="1" i="1" smtClean="0"/>
              <a:t>perennial concerns</a:t>
            </a:r>
            <a:endParaRPr lang="en-US" altLang="zh-TW" sz="2800"/>
          </a:p>
          <a:p>
            <a:pPr marL="0" indent="0">
              <a:buNone/>
            </a:pPr>
            <a:endParaRPr lang="en-US" altLang="zh-TW" sz="2800" smtClean="0"/>
          </a:p>
          <a:p>
            <a:pPr marL="0" indent="0">
              <a:buNone/>
            </a:pPr>
            <a:endParaRPr lang="en-US" altLang="zh-TW" sz="2800"/>
          </a:p>
        </p:txBody>
      </p:sp>
    </p:spTree>
    <p:extLst>
      <p:ext uri="{BB962C8B-B14F-4D97-AF65-F5344CB8AC3E}">
        <p14:creationId xmlns:p14="http://schemas.microsoft.com/office/powerpoint/2010/main" val="39611579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zh-TW" b="1" smtClean="0"/>
              <a:t>Spesific Noun Phrases</a:t>
            </a:r>
            <a:endParaRPr lang="id-ID" b="1"/>
          </a:p>
        </p:txBody>
      </p:sp>
      <p:sp>
        <p:nvSpPr>
          <p:cNvPr id="3" name="Content Placeholder 2"/>
          <p:cNvSpPr>
            <a:spLocks noGrp="1"/>
          </p:cNvSpPr>
          <p:nvPr>
            <p:ph idx="1"/>
          </p:nvPr>
        </p:nvSpPr>
        <p:spPr>
          <a:xfrm>
            <a:off x="680321" y="2336873"/>
            <a:ext cx="10633673" cy="3982040"/>
          </a:xfrm>
        </p:spPr>
        <p:txBody>
          <a:bodyPr>
            <a:normAutofit fontScale="92500" lnSpcReduction="10000"/>
          </a:bodyPr>
          <a:lstStyle/>
          <a:p>
            <a:pPr marL="0" indent="0">
              <a:buNone/>
            </a:pPr>
            <a:r>
              <a:rPr lang="en-US" altLang="zh-TW" sz="2800"/>
              <a:t>Specific noun phrases are nouns that refer to </a:t>
            </a:r>
            <a:r>
              <a:rPr lang="en-US" altLang="zh-TW" sz="2800" b="1"/>
              <a:t>particular individual members of a class </a:t>
            </a:r>
            <a:r>
              <a:rPr lang="en-US" altLang="zh-TW" sz="2800"/>
              <a:t>rather than the class as a whole</a:t>
            </a:r>
            <a:r>
              <a:rPr lang="en-US" altLang="zh-TW" sz="2800" smtClean="0"/>
              <a:t>.</a:t>
            </a:r>
          </a:p>
          <a:p>
            <a:pPr marL="514350" indent="-514350">
              <a:buFont typeface="+mj-lt"/>
              <a:buAutoNum type="arabicPeriod"/>
            </a:pPr>
            <a:r>
              <a:rPr lang="en-US" altLang="zh-TW" sz="2800" smtClean="0"/>
              <a:t>Referring </a:t>
            </a:r>
            <a:r>
              <a:rPr lang="en-US" altLang="zh-TW" sz="2800"/>
              <a:t>to assumed or </a:t>
            </a:r>
            <a:r>
              <a:rPr lang="en-US" altLang="zh-TW" sz="2800" b="1"/>
              <a:t>shared Information</a:t>
            </a:r>
            <a:r>
              <a:rPr lang="en-US" altLang="zh-TW" sz="2800"/>
              <a:t>.  Use the definite article </a:t>
            </a:r>
            <a:r>
              <a:rPr lang="en-US" altLang="zh-TW" sz="2800" b="1" i="1"/>
              <a:t>the</a:t>
            </a:r>
            <a:r>
              <a:rPr lang="en-US" altLang="zh-TW" sz="2800" i="1"/>
              <a:t> </a:t>
            </a:r>
            <a:r>
              <a:rPr lang="en-US" altLang="zh-TW" sz="2800"/>
              <a:t>if you assume your readers share knowledge of the specific thing you are referring to</a:t>
            </a:r>
            <a:r>
              <a:rPr lang="en-US" altLang="zh-TW" sz="2800" smtClean="0"/>
              <a:t>.</a:t>
            </a:r>
          </a:p>
          <a:p>
            <a:pPr marL="514350" indent="-514350">
              <a:buFont typeface="+mj-lt"/>
              <a:buAutoNum type="arabicPeriod"/>
            </a:pPr>
            <a:r>
              <a:rPr lang="en-US" altLang="zh-TW" sz="2800"/>
              <a:t>Referring to </a:t>
            </a:r>
            <a:r>
              <a:rPr lang="en-US" altLang="zh-TW" sz="2800" b="1"/>
              <a:t>old information</a:t>
            </a:r>
            <a:r>
              <a:rPr lang="en-US" altLang="zh-TW" sz="2800"/>
              <a:t>. Use the definite article </a:t>
            </a:r>
            <a:r>
              <a:rPr lang="en-US" altLang="zh-TW" sz="2800" b="1" i="1"/>
              <a:t>the</a:t>
            </a:r>
            <a:r>
              <a:rPr lang="en-US" altLang="zh-TW" sz="2800" i="1"/>
              <a:t> </a:t>
            </a:r>
            <a:r>
              <a:rPr lang="en-US" altLang="zh-TW" sz="2800"/>
              <a:t>when referring to a specific thing which you have already mentioned (the first mention usually uses the indefinite article a/an</a:t>
            </a:r>
            <a:r>
              <a:rPr lang="en-US" altLang="zh-TW" sz="2800" smtClean="0"/>
              <a:t>).</a:t>
            </a:r>
          </a:p>
          <a:p>
            <a:pPr marL="514350" indent="-514350">
              <a:buFont typeface="+mj-lt"/>
              <a:buAutoNum type="arabicPeriod"/>
            </a:pPr>
            <a:r>
              <a:rPr lang="en-US" altLang="zh-TW" sz="2800"/>
              <a:t>Pointing forward to </a:t>
            </a:r>
            <a:r>
              <a:rPr lang="en-US" altLang="zh-TW" sz="2800" b="1"/>
              <a:t>specifying information</a:t>
            </a:r>
            <a:r>
              <a:rPr lang="en-US" altLang="zh-TW" sz="2800"/>
              <a:t>. Use the definite article the when the specific meaning is made clear in a following </a:t>
            </a:r>
            <a:r>
              <a:rPr lang="en-US" altLang="zh-TW" sz="2800" b="1" i="1"/>
              <a:t>phrase</a:t>
            </a:r>
            <a:r>
              <a:rPr lang="en-US" altLang="zh-TW" sz="2800"/>
              <a:t> or </a:t>
            </a:r>
            <a:r>
              <a:rPr lang="en-US" altLang="zh-TW" sz="2800" b="1" i="1"/>
              <a:t>clause</a:t>
            </a:r>
            <a:r>
              <a:rPr lang="en-US" altLang="zh-TW" sz="2800" smtClean="0"/>
              <a:t>.</a:t>
            </a:r>
            <a:endParaRPr lang="en-US" altLang="zh-TW" sz="2800"/>
          </a:p>
          <a:p>
            <a:pPr marL="514350" indent="-514350">
              <a:buFont typeface="+mj-lt"/>
              <a:buAutoNum type="arabicPeriod"/>
            </a:pPr>
            <a:endParaRPr lang="en-US" altLang="zh-TW" sz="2800"/>
          </a:p>
          <a:p>
            <a:pPr marL="0" indent="0">
              <a:buNone/>
            </a:pPr>
            <a:endParaRPr lang="en-US" altLang="zh-TW" sz="2800"/>
          </a:p>
        </p:txBody>
      </p:sp>
    </p:spTree>
    <p:extLst>
      <p:ext uri="{BB962C8B-B14F-4D97-AF65-F5344CB8AC3E}">
        <p14:creationId xmlns:p14="http://schemas.microsoft.com/office/powerpoint/2010/main" val="1839471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TW" b="1" smtClean="0"/>
              <a:t>Referring to Shared Information</a:t>
            </a:r>
            <a:endParaRPr lang="id-ID" b="1"/>
          </a:p>
        </p:txBody>
      </p:sp>
      <p:sp>
        <p:nvSpPr>
          <p:cNvPr id="3" name="Content Placeholder 2"/>
          <p:cNvSpPr>
            <a:spLocks noGrp="1"/>
          </p:cNvSpPr>
          <p:nvPr>
            <p:ph idx="1"/>
          </p:nvPr>
        </p:nvSpPr>
        <p:spPr/>
        <p:txBody>
          <a:bodyPr/>
          <a:lstStyle/>
          <a:p>
            <a:pPr>
              <a:buNone/>
            </a:pPr>
            <a:r>
              <a:rPr lang="en-US" altLang="zh-TW" smtClean="0"/>
              <a:t>Example 1: </a:t>
            </a:r>
            <a:r>
              <a:rPr lang="en-US" altLang="zh-TW" i="1" smtClean="0"/>
              <a:t>By the end of </a:t>
            </a:r>
            <a:r>
              <a:rPr lang="en-US" altLang="zh-TW" b="1" i="1" smtClean="0"/>
              <a:t>the century</a:t>
            </a:r>
            <a:r>
              <a:rPr lang="en-US" altLang="zh-TW" i="1" smtClean="0"/>
              <a:t>, </a:t>
            </a:r>
            <a:r>
              <a:rPr lang="en-US" altLang="zh-TW" b="1" i="1" smtClean="0"/>
              <a:t>the world </a:t>
            </a:r>
            <a:r>
              <a:rPr lang="en-US" altLang="zh-TW" i="1" smtClean="0"/>
              <a:t>could be locked in to an eventual rise in sea levels of as much as 20 feet.</a:t>
            </a:r>
          </a:p>
          <a:p>
            <a:pPr>
              <a:buNone/>
            </a:pPr>
            <a:r>
              <a:rPr lang="en-US" altLang="zh-TW" smtClean="0"/>
              <a:t>The shared information: the century, the world</a:t>
            </a:r>
          </a:p>
          <a:p>
            <a:pPr>
              <a:buNone/>
            </a:pPr>
            <a:r>
              <a:rPr lang="en-US" altLang="zh-TW" smtClean="0"/>
              <a:t>Example 2: </a:t>
            </a:r>
            <a:r>
              <a:rPr lang="en-US" altLang="zh-TW" i="1" smtClean="0"/>
              <a:t>Given the complexities of </a:t>
            </a:r>
            <a:r>
              <a:rPr lang="en-US" altLang="zh-TW" b="1" i="1" smtClean="0"/>
              <a:t>the Earth’s biosphere</a:t>
            </a:r>
            <a:r>
              <a:rPr lang="en-US" altLang="zh-TW" i="1" smtClean="0"/>
              <a:t>, it is inevitable that some unfolding water trends will have both negative and positive consequences.</a:t>
            </a:r>
          </a:p>
          <a:p>
            <a:pPr>
              <a:buNone/>
            </a:pPr>
            <a:r>
              <a:rPr lang="en-US" altLang="zh-TW" smtClean="0"/>
              <a:t>The shared information: the Earth’s biosphere</a:t>
            </a:r>
          </a:p>
          <a:p>
            <a:pPr marL="0" indent="0">
              <a:buNone/>
            </a:pPr>
            <a:endParaRPr lang="id-ID"/>
          </a:p>
        </p:txBody>
      </p:sp>
    </p:spTree>
    <p:extLst>
      <p:ext uri="{BB962C8B-B14F-4D97-AF65-F5344CB8AC3E}">
        <p14:creationId xmlns:p14="http://schemas.microsoft.com/office/powerpoint/2010/main" val="872350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TW" b="1" smtClean="0"/>
              <a:t>Referring to old information</a:t>
            </a:r>
            <a:endParaRPr lang="id-ID" b="1"/>
          </a:p>
        </p:txBody>
      </p:sp>
      <p:sp>
        <p:nvSpPr>
          <p:cNvPr id="3" name="Content Placeholder 2"/>
          <p:cNvSpPr>
            <a:spLocks noGrp="1"/>
          </p:cNvSpPr>
          <p:nvPr>
            <p:ph idx="1"/>
          </p:nvPr>
        </p:nvSpPr>
        <p:spPr>
          <a:xfrm>
            <a:off x="838200" y="1825625"/>
            <a:ext cx="10515600" cy="4725300"/>
          </a:xfrm>
        </p:spPr>
        <p:txBody>
          <a:bodyPr>
            <a:normAutofit fontScale="92500" lnSpcReduction="10000"/>
          </a:bodyPr>
          <a:lstStyle/>
          <a:p>
            <a:pPr>
              <a:buNone/>
            </a:pPr>
            <a:r>
              <a:rPr lang="en-US" altLang="zh-TW" smtClean="0"/>
              <a:t>Example 1: </a:t>
            </a:r>
            <a:r>
              <a:rPr lang="en-US" altLang="zh-TW" i="1" smtClean="0"/>
              <a:t>New Mexico Solar Energy Institute is developing </a:t>
            </a:r>
            <a:r>
              <a:rPr lang="en-US" altLang="zh-TW" i="1" u="sng" smtClean="0"/>
              <a:t>a computerized diagnostic assistant</a:t>
            </a:r>
            <a:r>
              <a:rPr lang="en-US" altLang="zh-TW" i="1" smtClean="0"/>
              <a:t> for solar domestic hot water systems. </a:t>
            </a:r>
            <a:r>
              <a:rPr lang="en-US" altLang="zh-TW" b="1" i="1" smtClean="0"/>
              <a:t>The computer-implemented assistant </a:t>
            </a:r>
            <a:r>
              <a:rPr lang="en-US" altLang="zh-TW" i="1" smtClean="0"/>
              <a:t>will be used at naval shore facilities throughout the world.</a:t>
            </a:r>
          </a:p>
          <a:p>
            <a:pPr marL="0" indent="0">
              <a:buNone/>
            </a:pPr>
            <a:r>
              <a:rPr lang="en-US" smtClean="0"/>
              <a:t>Example 2: </a:t>
            </a:r>
            <a:r>
              <a:rPr lang="en-US" altLang="zh-TW" i="1" smtClean="0"/>
              <a:t>As a tiny component of our atmosphere, carbon dioxide help warm Earth to comfort levels we are all used to. </a:t>
            </a:r>
            <a:r>
              <a:rPr lang="en-US" altLang="zh-TW" b="1" i="1" u="sng" smtClean="0"/>
              <a:t>The gas </a:t>
            </a:r>
            <a:r>
              <a:rPr lang="en-US" altLang="zh-TW" i="1" smtClean="0"/>
              <a:t>represents just a few hundred parts per million in the overall air blanket.</a:t>
            </a:r>
            <a:endParaRPr lang="zh-TW" altLang="en-US" i="1" smtClean="0"/>
          </a:p>
          <a:p>
            <a:pPr marL="0" indent="0">
              <a:buNone/>
            </a:pPr>
            <a:r>
              <a:rPr lang="en-US" altLang="zh-TW" smtClean="0"/>
              <a:t>Example 3: </a:t>
            </a:r>
            <a:r>
              <a:rPr lang="en-US" altLang="zh-TW" i="1" smtClean="0"/>
              <a:t>What usually keeps the Gulf Stream running is that warm water is lighter than cold water, so it floats on the surface. As it reaches Europe and releases its heat, </a:t>
            </a:r>
            <a:r>
              <a:rPr lang="en-US" altLang="zh-TW" i="1" u="sng" smtClean="0"/>
              <a:t>the current </a:t>
            </a:r>
            <a:r>
              <a:rPr lang="en-US" altLang="zh-TW" i="1" smtClean="0"/>
              <a:t>grows denser and sinks, flowing back to the south and crossing under the northbound Gulf Stream until it reaches the tropics and starts to warm again. </a:t>
            </a:r>
            <a:r>
              <a:rPr lang="en-US" altLang="zh-TW" b="1" i="1" u="sng" smtClean="0"/>
              <a:t>The cycle </a:t>
            </a:r>
            <a:r>
              <a:rPr lang="en-US" altLang="zh-TW" i="1" smtClean="0"/>
              <a:t>works splendidly, </a:t>
            </a:r>
            <a:r>
              <a:rPr lang="en-US" altLang="zh-TW" b="1" i="1" smtClean="0"/>
              <a:t>provided </a:t>
            </a:r>
            <a:r>
              <a:rPr lang="en-US" altLang="zh-TW" b="1" i="1" u="sng" smtClean="0"/>
              <a:t>the water </a:t>
            </a:r>
            <a:r>
              <a:rPr lang="en-US" altLang="zh-TW" i="1" smtClean="0"/>
              <a:t>remains salty enough.</a:t>
            </a:r>
            <a:endParaRPr lang="zh-TW" altLang="en-US" i="1" smtClean="0"/>
          </a:p>
        </p:txBody>
      </p:sp>
    </p:spTree>
    <p:extLst>
      <p:ext uri="{BB962C8B-B14F-4D97-AF65-F5344CB8AC3E}">
        <p14:creationId xmlns:p14="http://schemas.microsoft.com/office/powerpoint/2010/main" val="3562371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TW" b="1" smtClean="0"/>
              <a:t>Pointing forward to specifying information</a:t>
            </a:r>
            <a:endParaRPr lang="id-ID" b="1"/>
          </a:p>
        </p:txBody>
      </p:sp>
      <p:sp>
        <p:nvSpPr>
          <p:cNvPr id="3" name="Content Placeholder 2"/>
          <p:cNvSpPr>
            <a:spLocks noGrp="1"/>
          </p:cNvSpPr>
          <p:nvPr>
            <p:ph idx="1"/>
          </p:nvPr>
        </p:nvSpPr>
        <p:spPr>
          <a:xfrm>
            <a:off x="838200" y="1825625"/>
            <a:ext cx="10515600" cy="4725300"/>
          </a:xfrm>
        </p:spPr>
        <p:txBody>
          <a:bodyPr>
            <a:normAutofit/>
          </a:bodyPr>
          <a:lstStyle/>
          <a:p>
            <a:pPr>
              <a:buNone/>
            </a:pPr>
            <a:r>
              <a:rPr lang="en-US" altLang="zh-TW" smtClean="0"/>
              <a:t>Example 1: </a:t>
            </a:r>
            <a:r>
              <a:rPr lang="en-US" altLang="zh-TW" b="1" i="1" smtClean="0"/>
              <a:t>The</a:t>
            </a:r>
            <a:r>
              <a:rPr lang="en-US" altLang="zh-TW" i="1" smtClean="0"/>
              <a:t> forests </a:t>
            </a:r>
            <a:r>
              <a:rPr lang="en-US" altLang="zh-TW" i="1" u="sng" smtClean="0"/>
              <a:t>that don’t succumb to fire </a:t>
            </a:r>
            <a:r>
              <a:rPr lang="en-US" altLang="zh-TW" i="1" smtClean="0"/>
              <a:t>die in other slow ways</a:t>
            </a:r>
          </a:p>
          <a:p>
            <a:pPr>
              <a:buNone/>
            </a:pPr>
            <a:r>
              <a:rPr lang="en-US" smtClean="0"/>
              <a:t>Example 2: </a:t>
            </a:r>
            <a:r>
              <a:rPr lang="en-US" altLang="zh-TW" b="1" smtClean="0"/>
              <a:t>The</a:t>
            </a:r>
            <a:r>
              <a:rPr lang="en-US" altLang="zh-TW" smtClean="0"/>
              <a:t> gas </a:t>
            </a:r>
            <a:r>
              <a:rPr lang="en-US" altLang="zh-TW" u="sng" smtClean="0"/>
              <a:t>which is produced in the western states</a:t>
            </a:r>
            <a:r>
              <a:rPr lang="en-US" altLang="zh-TW" smtClean="0"/>
              <a:t> is used primarily for home heating.</a:t>
            </a:r>
          </a:p>
          <a:p>
            <a:pPr marL="0" indent="0">
              <a:buNone/>
            </a:pPr>
            <a:r>
              <a:rPr lang="en-US" altLang="zh-TW" smtClean="0"/>
              <a:t>Example 3: </a:t>
            </a:r>
            <a:r>
              <a:rPr lang="en-US" altLang="zh-TW" b="1" i="1" smtClean="0"/>
              <a:t>The</a:t>
            </a:r>
            <a:r>
              <a:rPr lang="en-US" altLang="zh-TW" i="1" smtClean="0"/>
              <a:t> reason </a:t>
            </a:r>
            <a:r>
              <a:rPr lang="en-US" altLang="zh-TW" i="1" u="sng" smtClean="0"/>
              <a:t>that we can live here </a:t>
            </a:r>
            <a:r>
              <a:rPr lang="en-US" altLang="zh-TW" i="1" smtClean="0"/>
              <a:t>is the Gulf Stream</a:t>
            </a:r>
            <a:endParaRPr lang="zh-TW" altLang="en-US" i="1" smtClean="0"/>
          </a:p>
        </p:txBody>
      </p:sp>
    </p:spTree>
    <p:extLst>
      <p:ext uri="{BB962C8B-B14F-4D97-AF65-F5344CB8AC3E}">
        <p14:creationId xmlns:p14="http://schemas.microsoft.com/office/powerpoint/2010/main" val="2933088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Example Stage 1</a:t>
            </a:r>
            <a:endParaRPr lang="id-ID" b="1"/>
          </a:p>
        </p:txBody>
      </p:sp>
      <p:pic>
        <p:nvPicPr>
          <p:cNvPr id="5" name="Picture 4"/>
          <p:cNvPicPr>
            <a:picLocks noChangeAspect="1"/>
          </p:cNvPicPr>
          <p:nvPr/>
        </p:nvPicPr>
        <p:blipFill rotWithShape="1">
          <a:blip r:embed="rId2"/>
          <a:srcRect l="3181" r="2034"/>
          <a:stretch/>
        </p:blipFill>
        <p:spPr>
          <a:xfrm>
            <a:off x="838200" y="2127417"/>
            <a:ext cx="10128100" cy="3263449"/>
          </a:xfrm>
          <a:prstGeom prst="rect">
            <a:avLst/>
          </a:prstGeom>
        </p:spPr>
      </p:pic>
    </p:spTree>
    <p:extLst>
      <p:ext uri="{BB962C8B-B14F-4D97-AF65-F5344CB8AC3E}">
        <p14:creationId xmlns:p14="http://schemas.microsoft.com/office/powerpoint/2010/main" val="8916530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713225" y="492839"/>
            <a:ext cx="4583989" cy="5923723"/>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9" name="Rectangle 8"/>
          <p:cNvSpPr/>
          <p:nvPr/>
        </p:nvSpPr>
        <p:spPr>
          <a:xfrm>
            <a:off x="6093265" y="1415533"/>
            <a:ext cx="5604749" cy="4031873"/>
          </a:xfrm>
          <a:prstGeom prst="rect">
            <a:avLst/>
          </a:prstGeom>
        </p:spPr>
        <p:txBody>
          <a:bodyPr wrap="square">
            <a:spAutoFit/>
          </a:bodyPr>
          <a:lstStyle/>
          <a:p>
            <a:r>
              <a:rPr lang="en-US" sz="4000" b="1"/>
              <a:t>WRITING </a:t>
            </a:r>
            <a:r>
              <a:rPr lang="en-US" sz="4000" b="1"/>
              <a:t>UP </a:t>
            </a:r>
            <a:r>
              <a:rPr lang="en-US" sz="4000" b="1" smtClean="0"/>
              <a:t>RESEARCH</a:t>
            </a:r>
          </a:p>
          <a:p>
            <a:r>
              <a:rPr lang="en-US" altLang="zh-TW" sz="4000"/>
              <a:t>Experimental Research Report Writing for Students of English</a:t>
            </a:r>
          </a:p>
          <a:p>
            <a:endParaRPr lang="en-US" sz="4000" smtClean="0"/>
          </a:p>
          <a:p>
            <a:r>
              <a:rPr lang="en-US" sz="2800" smtClean="0"/>
              <a:t>Robert Weisberg and Suzanne Buker</a:t>
            </a:r>
          </a:p>
          <a:p>
            <a:r>
              <a:rPr lang="en-US" sz="2800" smtClean="0"/>
              <a:t>Prentice Hall Regents</a:t>
            </a:r>
            <a:endParaRPr lang="id-ID" sz="2800"/>
          </a:p>
        </p:txBody>
      </p:sp>
    </p:spTree>
    <p:extLst>
      <p:ext uri="{BB962C8B-B14F-4D97-AF65-F5344CB8AC3E}">
        <p14:creationId xmlns:p14="http://schemas.microsoft.com/office/powerpoint/2010/main" val="22269265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Summary</a:t>
            </a:r>
            <a:endParaRPr lang="id-ID" b="1"/>
          </a:p>
        </p:txBody>
      </p:sp>
      <p:pic>
        <p:nvPicPr>
          <p:cNvPr id="4" name="Picture 3"/>
          <p:cNvPicPr>
            <a:picLocks noChangeAspect="1"/>
          </p:cNvPicPr>
          <p:nvPr/>
        </p:nvPicPr>
        <p:blipFill>
          <a:blip r:embed="rId2"/>
          <a:stretch>
            <a:fillRect/>
          </a:stretch>
        </p:blipFill>
        <p:spPr>
          <a:xfrm>
            <a:off x="675991" y="1899882"/>
            <a:ext cx="9399860" cy="4405384"/>
          </a:xfrm>
          <a:prstGeom prst="rect">
            <a:avLst/>
          </a:prstGeom>
        </p:spPr>
      </p:pic>
    </p:spTree>
    <p:extLst>
      <p:ext uri="{BB962C8B-B14F-4D97-AF65-F5344CB8AC3E}">
        <p14:creationId xmlns:p14="http://schemas.microsoft.com/office/powerpoint/2010/main" val="344496983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4" name="Title 1"/>
          <p:cNvSpPr txBox="1">
            <a:spLocks/>
          </p:cNvSpPr>
          <p:nvPr/>
        </p:nvSpPr>
        <p:spPr>
          <a:xfrm>
            <a:off x="1003925" y="3128461"/>
            <a:ext cx="10183950" cy="866024"/>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6000" b="1" smtClean="0">
                <a:latin typeface="+mn-lt"/>
              </a:rPr>
              <a:t>SECOND STAGE</a:t>
            </a:r>
          </a:p>
          <a:p>
            <a:pPr algn="ctr"/>
            <a:r>
              <a:rPr lang="en-US" altLang="zh-TW" sz="6000" smtClean="0"/>
              <a:t>More spesific </a:t>
            </a:r>
            <a:r>
              <a:rPr lang="en-US" altLang="zh-TW" sz="6000"/>
              <a:t>statements</a:t>
            </a:r>
            <a:endParaRPr lang="en-US" sz="6000" b="1" smtClean="0">
              <a:latin typeface="+mn-lt"/>
            </a:endParaRPr>
          </a:p>
          <a:p>
            <a:endParaRPr lang="en-US" sz="6000" b="1" smtClean="0">
              <a:latin typeface="+mn-lt"/>
            </a:endParaRPr>
          </a:p>
        </p:txBody>
      </p:sp>
    </p:spTree>
    <p:extLst>
      <p:ext uri="{BB962C8B-B14F-4D97-AF65-F5344CB8AC3E}">
        <p14:creationId xmlns:p14="http://schemas.microsoft.com/office/powerpoint/2010/main" val="374960109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SECOND STAGE</a:t>
            </a:r>
            <a:endParaRPr lang="id-ID" b="1"/>
          </a:p>
        </p:txBody>
      </p:sp>
      <p:sp>
        <p:nvSpPr>
          <p:cNvPr id="3" name="Content Placeholder 2"/>
          <p:cNvSpPr>
            <a:spLocks noGrp="1"/>
          </p:cNvSpPr>
          <p:nvPr>
            <p:ph idx="1"/>
          </p:nvPr>
        </p:nvSpPr>
        <p:spPr/>
        <p:txBody>
          <a:bodyPr>
            <a:normAutofit/>
          </a:bodyPr>
          <a:lstStyle/>
          <a:p>
            <a:r>
              <a:rPr lang="en-US" sz="2800"/>
              <a:t>More specific statements about the aspects of the problem already studied by other researchers</a:t>
            </a:r>
          </a:p>
          <a:p>
            <a:r>
              <a:rPr lang="en-US" sz="2800"/>
              <a:t> (Stage II supports the background information presented in Stage I</a:t>
            </a:r>
            <a:r>
              <a:rPr lang="en-US" sz="2800" smtClean="0"/>
              <a:t>.)</a:t>
            </a:r>
          </a:p>
          <a:p>
            <a:pPr>
              <a:buNone/>
            </a:pPr>
            <a:r>
              <a:rPr lang="en-US" altLang="zh-TW" b="1" smtClean="0"/>
              <a:t>Citation Focus</a:t>
            </a:r>
          </a:p>
          <a:p>
            <a:pPr>
              <a:buNone/>
            </a:pPr>
            <a:r>
              <a:rPr lang="en-US" altLang="zh-TW"/>
              <a:t>   When you cite the work of other authors, you</a:t>
            </a:r>
            <a:r>
              <a:rPr lang="en-US" altLang="zh-TW" b="1"/>
              <a:t> </a:t>
            </a:r>
            <a:r>
              <a:rPr lang="en-US" altLang="zh-TW"/>
              <a:t>may choose to focus either </a:t>
            </a:r>
            <a:r>
              <a:rPr lang="en-US" altLang="zh-TW" b="1" i="1"/>
              <a:t>on the information </a:t>
            </a:r>
            <a:r>
              <a:rPr lang="en-US" altLang="zh-TW"/>
              <a:t>provided by that author, or </a:t>
            </a:r>
            <a:r>
              <a:rPr lang="en-US" altLang="zh-TW" b="1" i="1"/>
              <a:t>on the author </a:t>
            </a:r>
            <a:r>
              <a:rPr lang="en-US" altLang="zh-TW"/>
              <a:t>him- or herself. The first focus we call </a:t>
            </a:r>
            <a:r>
              <a:rPr lang="en-US" altLang="zh-TW" b="1" i="1"/>
              <a:t>information prominent </a:t>
            </a:r>
            <a:r>
              <a:rPr lang="en-US" altLang="zh-TW"/>
              <a:t>because the information is given primary importance. The author’s name(s) and date of publication are parenthetically attached at the end of the  sentence</a:t>
            </a:r>
            <a:r>
              <a:rPr lang="en-US" altLang="zh-TW" smtClean="0"/>
              <a:t>.</a:t>
            </a:r>
            <a:endParaRPr lang="en-US" altLang="zh-TW"/>
          </a:p>
        </p:txBody>
      </p:sp>
    </p:spTree>
    <p:extLst>
      <p:ext uri="{BB962C8B-B14F-4D97-AF65-F5344CB8AC3E}">
        <p14:creationId xmlns:p14="http://schemas.microsoft.com/office/powerpoint/2010/main" val="2995057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4" fill="hold">
                            <p:stCondLst>
                              <p:cond delay="1000"/>
                            </p:stCondLst>
                            <p:childTnLst>
                              <p:par>
                                <p:cTn id="25" presetID="42" presetClass="entr" presetSubtype="0" fill="hold" grpId="0" nodeType="after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1000"/>
                                        <p:tgtEl>
                                          <p:spTgt spid="3">
                                            <p:txEl>
                                              <p:pRg st="3" end="3"/>
                                            </p:txEl>
                                          </p:spTgt>
                                        </p:tgtEl>
                                      </p:cBhvr>
                                    </p:animEffect>
                                    <p:anim calcmode="lin" valueType="num">
                                      <p:cBhvr>
                                        <p:cTn id="2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TW" b="1" smtClean="0"/>
              <a:t>INFORMATION PROMINENT CITATION</a:t>
            </a:r>
          </a:p>
        </p:txBody>
      </p:sp>
      <p:sp>
        <p:nvSpPr>
          <p:cNvPr id="3" name="Content Placeholder 2"/>
          <p:cNvSpPr>
            <a:spLocks noGrp="1"/>
          </p:cNvSpPr>
          <p:nvPr>
            <p:ph idx="1"/>
          </p:nvPr>
        </p:nvSpPr>
        <p:spPr>
          <a:xfrm>
            <a:off x="838200" y="1825624"/>
            <a:ext cx="10515600" cy="4588823"/>
          </a:xfrm>
        </p:spPr>
        <p:txBody>
          <a:bodyPr>
            <a:normAutofit/>
          </a:bodyPr>
          <a:lstStyle/>
          <a:p>
            <a:pPr>
              <a:buNone/>
            </a:pPr>
            <a:r>
              <a:rPr lang="en-US" altLang="zh-TW" b="1" smtClean="0"/>
              <a:t>Information   +   Reference</a:t>
            </a:r>
          </a:p>
          <a:p>
            <a:pPr marL="0" indent="0">
              <a:buNone/>
            </a:pPr>
            <a:r>
              <a:rPr lang="en-US" altLang="zh-TW" smtClean="0"/>
              <a:t>Examples:</a:t>
            </a:r>
            <a:endParaRPr lang="en-US" altLang="zh-TW" smtClean="0"/>
          </a:p>
          <a:p>
            <a:pPr marL="0" indent="0">
              <a:buNone/>
            </a:pPr>
            <a:r>
              <a:rPr lang="en-US" altLang="zh-TW" i="1" smtClean="0"/>
              <a:t>In </a:t>
            </a:r>
            <a:r>
              <a:rPr lang="en-US" altLang="zh-TW" i="1"/>
              <a:t>most</a:t>
            </a:r>
            <a:r>
              <a:rPr lang="en-US" altLang="zh-TW" i="1" smtClean="0"/>
              <a:t> deserts of the world, transitions between topographic elements are abrupt (Smith, 1968).</a:t>
            </a:r>
          </a:p>
          <a:p>
            <a:pPr marL="0" indent="0">
              <a:buNone/>
            </a:pPr>
            <a:r>
              <a:rPr lang="en-US" altLang="zh-TW" i="1" smtClean="0"/>
              <a:t>The literature on teaching effectiveness has established few theoretical grounds to guide the selection of meaningful variables. (Doyle, 1978)</a:t>
            </a:r>
          </a:p>
          <a:p>
            <a:pPr marL="0" indent="0">
              <a:buNone/>
            </a:pPr>
            <a:r>
              <a:rPr lang="en-US" altLang="zh-TW" i="1" smtClean="0"/>
              <a:t>The </a:t>
            </a:r>
            <a:r>
              <a:rPr lang="en-US" altLang="zh-TW" i="1"/>
              <a:t>introduction</a:t>
            </a:r>
            <a:r>
              <a:rPr lang="en-US" altLang="zh-TW" i="1" smtClean="0"/>
              <a:t> of high strength, high flexibility materials has raised the need for a dynamic approach to floor design. (1,2,8,9).</a:t>
            </a:r>
          </a:p>
          <a:p>
            <a:pPr marL="0" indent="0">
              <a:buNone/>
            </a:pPr>
            <a:r>
              <a:rPr lang="en-US" altLang="zh-TW" i="1"/>
              <a:t>Allen and Reiner (1) described graphically the differences between the various vibration scales</a:t>
            </a:r>
            <a:r>
              <a:rPr lang="en-US" altLang="zh-TW" i="1" smtClean="0"/>
              <a:t>.</a:t>
            </a:r>
            <a:endParaRPr lang="en-US" altLang="zh-TW" i="1"/>
          </a:p>
        </p:txBody>
      </p:sp>
    </p:spTree>
    <p:extLst>
      <p:ext uri="{BB962C8B-B14F-4D97-AF65-F5344CB8AC3E}">
        <p14:creationId xmlns:p14="http://schemas.microsoft.com/office/powerpoint/2010/main" val="122318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7" fill="hold">
                            <p:stCondLst>
                              <p:cond delay="1000"/>
                            </p:stCondLst>
                            <p:childTnLst>
                              <p:par>
                                <p:cTn id="18" presetID="42" presetClass="entr" presetSubtype="0" fill="hold" grpId="0" nodeType="after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1000"/>
                                        <p:tgtEl>
                                          <p:spTgt spid="3">
                                            <p:txEl>
                                              <p:pRg st="2" end="2"/>
                                            </p:txEl>
                                          </p:spTgt>
                                        </p:tgtEl>
                                      </p:cBhvr>
                                    </p:animEffect>
                                    <p:anim calcmode="lin" valueType="num">
                                      <p:cBhvr>
                                        <p:cTn id="21"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1000"/>
                                        <p:tgtEl>
                                          <p:spTgt spid="3">
                                            <p:txEl>
                                              <p:pRg st="3" end="3"/>
                                            </p:txEl>
                                          </p:spTgt>
                                        </p:tgtEl>
                                      </p:cBhvr>
                                    </p:animEffect>
                                    <p:anim calcmode="lin" valueType="num">
                                      <p:cBhvr>
                                        <p:cTn id="2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fade">
                                      <p:cBhvr>
                                        <p:cTn id="34" dur="1000"/>
                                        <p:tgtEl>
                                          <p:spTgt spid="3">
                                            <p:txEl>
                                              <p:pRg st="4" end="4"/>
                                            </p:txEl>
                                          </p:spTgt>
                                        </p:tgtEl>
                                      </p:cBhvr>
                                    </p:animEffect>
                                    <p:anim calcmode="lin" valueType="num">
                                      <p:cBhvr>
                                        <p:cTn id="3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Effect transition="in" filter="fade">
                                      <p:cBhvr>
                                        <p:cTn id="41" dur="1000"/>
                                        <p:tgtEl>
                                          <p:spTgt spid="3">
                                            <p:txEl>
                                              <p:pRg st="5" end="5"/>
                                            </p:txEl>
                                          </p:spTgt>
                                        </p:tgtEl>
                                      </p:cBhvr>
                                    </p:animEffect>
                                    <p:anim calcmode="lin" valueType="num">
                                      <p:cBhvr>
                                        <p:cTn id="4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TW" b="1" smtClean="0"/>
              <a:t>Ordering of Citation</a:t>
            </a:r>
          </a:p>
        </p:txBody>
      </p:sp>
      <p:sp>
        <p:nvSpPr>
          <p:cNvPr id="3" name="Content Placeholder 2"/>
          <p:cNvSpPr>
            <a:spLocks noGrp="1"/>
          </p:cNvSpPr>
          <p:nvPr>
            <p:ph idx="1"/>
          </p:nvPr>
        </p:nvSpPr>
        <p:spPr>
          <a:xfrm>
            <a:off x="838200" y="1825624"/>
            <a:ext cx="10515600" cy="4588823"/>
          </a:xfrm>
        </p:spPr>
        <p:txBody>
          <a:bodyPr>
            <a:normAutofit/>
          </a:bodyPr>
          <a:lstStyle/>
          <a:p>
            <a:pPr>
              <a:buNone/>
            </a:pPr>
            <a:r>
              <a:rPr lang="en-US" altLang="zh-TW" smtClean="0"/>
              <a:t>Citations grouped by approach:</a:t>
            </a:r>
          </a:p>
          <a:p>
            <a:pPr algn="ctr">
              <a:buNone/>
            </a:pPr>
            <a:endParaRPr lang="en-US" altLang="zh-TW" smtClean="0"/>
          </a:p>
          <a:p>
            <a:pPr algn="ctr">
              <a:buNone/>
            </a:pPr>
            <a:r>
              <a:rPr lang="en-US" altLang="zh-TW" smtClean="0"/>
              <a:t>One approach</a:t>
            </a:r>
          </a:p>
          <a:p>
            <a:pPr algn="ctr">
              <a:buNone/>
            </a:pPr>
            <a:r>
              <a:rPr lang="en-US" altLang="zh-TW" smtClean="0"/>
              <a:t>+</a:t>
            </a:r>
          </a:p>
          <a:p>
            <a:pPr algn="ctr">
              <a:buNone/>
            </a:pPr>
            <a:r>
              <a:rPr lang="en-US" altLang="zh-TW" smtClean="0"/>
              <a:t>Another approach</a:t>
            </a:r>
          </a:p>
          <a:p>
            <a:pPr algn="ctr">
              <a:buNone/>
            </a:pPr>
            <a:r>
              <a:rPr lang="en-US" altLang="zh-TW" smtClean="0"/>
              <a:t>+</a:t>
            </a:r>
          </a:p>
          <a:p>
            <a:pPr algn="ctr">
              <a:buNone/>
            </a:pPr>
            <a:r>
              <a:rPr lang="en-US" altLang="zh-TW" smtClean="0"/>
              <a:t>Still another </a:t>
            </a:r>
          </a:p>
          <a:p>
            <a:pPr algn="ctr">
              <a:buNone/>
            </a:pPr>
            <a:r>
              <a:rPr lang="en-US" altLang="zh-TW" smtClean="0"/>
              <a:t>approach</a:t>
            </a:r>
          </a:p>
        </p:txBody>
      </p:sp>
    </p:spTree>
    <p:extLst>
      <p:ext uri="{BB962C8B-B14F-4D97-AF65-F5344CB8AC3E}">
        <p14:creationId xmlns:p14="http://schemas.microsoft.com/office/powerpoint/2010/main" val="377553581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Example Stage 1: Recap</a:t>
            </a:r>
            <a:endParaRPr lang="id-ID" b="1"/>
          </a:p>
        </p:txBody>
      </p:sp>
      <p:pic>
        <p:nvPicPr>
          <p:cNvPr id="5" name="Picture 4"/>
          <p:cNvPicPr>
            <a:picLocks noChangeAspect="1"/>
          </p:cNvPicPr>
          <p:nvPr/>
        </p:nvPicPr>
        <p:blipFill rotWithShape="1">
          <a:blip r:embed="rId2"/>
          <a:srcRect l="3181" r="2034"/>
          <a:stretch/>
        </p:blipFill>
        <p:spPr>
          <a:xfrm>
            <a:off x="838200" y="2127417"/>
            <a:ext cx="10128100" cy="3263449"/>
          </a:xfrm>
          <a:prstGeom prst="rect">
            <a:avLst/>
          </a:prstGeom>
        </p:spPr>
      </p:pic>
    </p:spTree>
    <p:extLst>
      <p:ext uri="{BB962C8B-B14F-4D97-AF65-F5344CB8AC3E}">
        <p14:creationId xmlns:p14="http://schemas.microsoft.com/office/powerpoint/2010/main" val="419625799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Example Stage 2</a:t>
            </a:r>
            <a:endParaRPr lang="id-ID" b="1"/>
          </a:p>
        </p:txBody>
      </p:sp>
      <p:pic>
        <p:nvPicPr>
          <p:cNvPr id="4" name="Picture 3"/>
          <p:cNvPicPr>
            <a:picLocks noChangeAspect="1"/>
          </p:cNvPicPr>
          <p:nvPr/>
        </p:nvPicPr>
        <p:blipFill rotWithShape="1">
          <a:blip r:embed="rId2"/>
          <a:srcRect l="3247"/>
          <a:stretch/>
        </p:blipFill>
        <p:spPr>
          <a:xfrm>
            <a:off x="1282881" y="1690687"/>
            <a:ext cx="7566420" cy="5010363"/>
          </a:xfrm>
          <a:prstGeom prst="rect">
            <a:avLst/>
          </a:prstGeom>
        </p:spPr>
      </p:pic>
    </p:spTree>
    <p:extLst>
      <p:ext uri="{BB962C8B-B14F-4D97-AF65-F5344CB8AC3E}">
        <p14:creationId xmlns:p14="http://schemas.microsoft.com/office/powerpoint/2010/main" val="420723338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4" name="Title 1"/>
          <p:cNvSpPr txBox="1">
            <a:spLocks/>
          </p:cNvSpPr>
          <p:nvPr/>
        </p:nvSpPr>
        <p:spPr>
          <a:xfrm>
            <a:off x="1003925" y="3128461"/>
            <a:ext cx="10183950" cy="866024"/>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6000" b="1" smtClean="0">
                <a:latin typeface="+mn-lt"/>
              </a:rPr>
              <a:t>THIRD STAGE</a:t>
            </a:r>
          </a:p>
          <a:p>
            <a:pPr algn="ctr"/>
            <a:r>
              <a:rPr lang="en-US" altLang="zh-TW" sz="6000"/>
              <a:t>Missing Information</a:t>
            </a:r>
            <a:endParaRPr lang="en-US" sz="6000" smtClean="0">
              <a:latin typeface="+mn-lt"/>
            </a:endParaRPr>
          </a:p>
        </p:txBody>
      </p:sp>
    </p:spTree>
    <p:extLst>
      <p:ext uri="{BB962C8B-B14F-4D97-AF65-F5344CB8AC3E}">
        <p14:creationId xmlns:p14="http://schemas.microsoft.com/office/powerpoint/2010/main" val="71356681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THIRD STAGE</a:t>
            </a:r>
            <a:endParaRPr lang="id-ID" b="1"/>
          </a:p>
        </p:txBody>
      </p:sp>
      <p:sp>
        <p:nvSpPr>
          <p:cNvPr id="3" name="Content Placeholder 2"/>
          <p:cNvSpPr>
            <a:spLocks noGrp="1"/>
          </p:cNvSpPr>
          <p:nvPr>
            <p:ph idx="1"/>
          </p:nvPr>
        </p:nvSpPr>
        <p:spPr/>
        <p:txBody>
          <a:bodyPr>
            <a:normAutofit/>
          </a:bodyPr>
          <a:lstStyle/>
          <a:p>
            <a:pPr marL="0" indent="0">
              <a:buNone/>
            </a:pPr>
            <a:r>
              <a:rPr lang="en-US" altLang="zh-TW" smtClean="0"/>
              <a:t>Stage III serves to signal the reader that literature review is finished. It sums up the review by </a:t>
            </a:r>
            <a:r>
              <a:rPr lang="en-US" altLang="zh-TW" b="1" smtClean="0"/>
              <a:t>pointing out a gap</a:t>
            </a:r>
            <a:r>
              <a:rPr lang="en-US" altLang="zh-TW" smtClean="0"/>
              <a:t>—that is, an important area not investigated by other authors. </a:t>
            </a:r>
          </a:p>
          <a:p>
            <a:pPr marL="0" indent="0">
              <a:buNone/>
            </a:pPr>
            <a:r>
              <a:rPr lang="en-US" altLang="zh-TW" smtClean="0"/>
              <a:t>Usually Stage III is accomplished in only one or two sentences.</a:t>
            </a:r>
          </a:p>
          <a:p>
            <a:pPr marL="0" indent="0">
              <a:buNone/>
            </a:pPr>
            <a:endParaRPr lang="en-US" altLang="zh-TW" smtClean="0"/>
          </a:p>
        </p:txBody>
      </p:sp>
    </p:spTree>
    <p:extLst>
      <p:ext uri="{BB962C8B-B14F-4D97-AF65-F5344CB8AC3E}">
        <p14:creationId xmlns:p14="http://schemas.microsoft.com/office/powerpoint/2010/main" val="883297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THIRD STAGE</a:t>
            </a:r>
            <a:endParaRPr lang="id-ID" b="1"/>
          </a:p>
        </p:txBody>
      </p:sp>
      <p:pic>
        <p:nvPicPr>
          <p:cNvPr id="5" name="Picture 4"/>
          <p:cNvPicPr>
            <a:picLocks noChangeAspect="1"/>
          </p:cNvPicPr>
          <p:nvPr/>
        </p:nvPicPr>
        <p:blipFill>
          <a:blip r:embed="rId2"/>
          <a:stretch>
            <a:fillRect/>
          </a:stretch>
        </p:blipFill>
        <p:spPr>
          <a:xfrm>
            <a:off x="838200" y="1690688"/>
            <a:ext cx="7910015" cy="5047586"/>
          </a:xfrm>
          <a:prstGeom prst="rect">
            <a:avLst/>
          </a:prstGeom>
        </p:spPr>
      </p:pic>
    </p:spTree>
    <p:extLst>
      <p:ext uri="{BB962C8B-B14F-4D97-AF65-F5344CB8AC3E}">
        <p14:creationId xmlns:p14="http://schemas.microsoft.com/office/powerpoint/2010/main" val="32659930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INTRODUCTION</a:t>
            </a:r>
            <a:endParaRPr lang="id-ID" b="1"/>
          </a:p>
        </p:txBody>
      </p:sp>
      <p:sp>
        <p:nvSpPr>
          <p:cNvPr id="4" name="Rectangle 3"/>
          <p:cNvSpPr/>
          <p:nvPr/>
        </p:nvSpPr>
        <p:spPr>
          <a:xfrm>
            <a:off x="838200" y="2072822"/>
            <a:ext cx="3084393" cy="70968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chemeClr val="tx1"/>
                </a:solidFill>
              </a:rPr>
              <a:t>ABSTRACT</a:t>
            </a:r>
            <a:endParaRPr lang="id-ID" b="1">
              <a:solidFill>
                <a:schemeClr val="tx1"/>
              </a:solidFill>
            </a:endParaRPr>
          </a:p>
        </p:txBody>
      </p:sp>
      <p:sp>
        <p:nvSpPr>
          <p:cNvPr id="6" name="Flowchart: Manual Operation 5"/>
          <p:cNvSpPr/>
          <p:nvPr/>
        </p:nvSpPr>
        <p:spPr>
          <a:xfrm>
            <a:off x="838202" y="2932630"/>
            <a:ext cx="3084392" cy="696036"/>
          </a:xfrm>
          <a:prstGeom prst="flowChartManualOperation">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chemeClr val="tx1"/>
                </a:solidFill>
              </a:rPr>
              <a:t>INTRODUCTION</a:t>
            </a:r>
            <a:endParaRPr lang="id-ID" b="1">
              <a:solidFill>
                <a:schemeClr val="tx1"/>
              </a:solidFill>
            </a:endParaRPr>
          </a:p>
        </p:txBody>
      </p:sp>
      <p:sp>
        <p:nvSpPr>
          <p:cNvPr id="7" name="Rectangle 6"/>
          <p:cNvSpPr/>
          <p:nvPr/>
        </p:nvSpPr>
        <p:spPr>
          <a:xfrm>
            <a:off x="1425054" y="3792438"/>
            <a:ext cx="1897039" cy="70968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chemeClr val="tx1"/>
                </a:solidFill>
              </a:rPr>
              <a:t>METHOD</a:t>
            </a:r>
            <a:endParaRPr lang="id-ID" b="1">
              <a:solidFill>
                <a:schemeClr val="tx1"/>
              </a:solidFill>
            </a:endParaRPr>
          </a:p>
        </p:txBody>
      </p:sp>
      <p:sp>
        <p:nvSpPr>
          <p:cNvPr id="8" name="Rectangle 7"/>
          <p:cNvSpPr/>
          <p:nvPr/>
        </p:nvSpPr>
        <p:spPr>
          <a:xfrm>
            <a:off x="1431876" y="4665893"/>
            <a:ext cx="1897039" cy="70968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chemeClr val="tx1"/>
                </a:solidFill>
              </a:rPr>
              <a:t>RESULTS</a:t>
            </a:r>
            <a:endParaRPr lang="id-ID" b="1">
              <a:solidFill>
                <a:schemeClr val="tx1"/>
              </a:solidFill>
            </a:endParaRPr>
          </a:p>
        </p:txBody>
      </p:sp>
      <p:sp>
        <p:nvSpPr>
          <p:cNvPr id="12" name="Trapezoid 11"/>
          <p:cNvSpPr/>
          <p:nvPr/>
        </p:nvSpPr>
        <p:spPr>
          <a:xfrm>
            <a:off x="1097508" y="5450635"/>
            <a:ext cx="2565779" cy="757458"/>
          </a:xfrm>
          <a:prstGeom prst="trapezoid">
            <a:avLst>
              <a:gd name="adj" fmla="val 43018"/>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chemeClr val="tx1"/>
                </a:solidFill>
              </a:rPr>
              <a:t>DISCUSSION</a:t>
            </a:r>
            <a:endParaRPr lang="id-ID" b="1">
              <a:solidFill>
                <a:schemeClr val="tx1"/>
              </a:solidFill>
            </a:endParaRPr>
          </a:p>
        </p:txBody>
      </p:sp>
      <p:sp>
        <p:nvSpPr>
          <p:cNvPr id="13" name="Rectangle 12"/>
          <p:cNvSpPr/>
          <p:nvPr/>
        </p:nvSpPr>
        <p:spPr>
          <a:xfrm>
            <a:off x="4230808" y="1825957"/>
            <a:ext cx="7724632" cy="5016758"/>
          </a:xfrm>
          <a:prstGeom prst="rect">
            <a:avLst/>
          </a:prstGeom>
        </p:spPr>
        <p:txBody>
          <a:bodyPr wrap="square">
            <a:spAutoFit/>
          </a:bodyPr>
          <a:lstStyle/>
          <a:p>
            <a:pPr>
              <a:buFont typeface="Arial" panose="020B0604020202020204" pitchFamily="34" charset="0"/>
              <a:buNone/>
            </a:pPr>
            <a:r>
              <a:rPr lang="en-US" altLang="zh-TW" sz="2000" b="1" smtClean="0"/>
              <a:t>Abstract </a:t>
            </a:r>
            <a:r>
              <a:rPr lang="en-US" altLang="zh-TW" sz="2000" smtClean="0"/>
              <a:t>provides te reader with a brief preview of your study based on the information from other sections of the report.</a:t>
            </a:r>
            <a:endParaRPr lang="en-US" altLang="zh-TW" sz="2000" b="1" smtClean="0"/>
          </a:p>
          <a:p>
            <a:pPr>
              <a:buFont typeface="Arial" panose="020B0604020202020204" pitchFamily="34" charset="0"/>
              <a:buNone/>
            </a:pPr>
            <a:r>
              <a:rPr lang="en-US" altLang="zh-TW" sz="2000" b="1" smtClean="0"/>
              <a:t>The Introduction </a:t>
            </a:r>
            <a:r>
              <a:rPr lang="en-US" altLang="zh-TW" sz="2000" smtClean="0"/>
              <a:t>serves as an orientation for readers of the report, giving them perspective they need to understand the detailed information of your research.</a:t>
            </a:r>
          </a:p>
          <a:p>
            <a:pPr>
              <a:buFont typeface="Arial" panose="020B0604020202020204" pitchFamily="34" charset="0"/>
              <a:buNone/>
            </a:pPr>
            <a:r>
              <a:rPr lang="en-US" altLang="zh-TW" sz="2000" b="1" smtClean="0"/>
              <a:t>Method </a:t>
            </a:r>
            <a:r>
              <a:rPr lang="en-US" altLang="zh-TW" sz="2000" smtClean="0"/>
              <a:t> describes the steps you followed in conducting your study and the materials you used at each step. The method section is useful for readers who want to know how the methodology of your study may have influenced your results, or who are interested in replicating or extending your study.</a:t>
            </a:r>
          </a:p>
          <a:p>
            <a:pPr>
              <a:buFont typeface="Arial" panose="020B0604020202020204" pitchFamily="34" charset="0"/>
              <a:buNone/>
            </a:pPr>
            <a:r>
              <a:rPr lang="en-US" altLang="zh-TW" sz="2000" b="1" smtClean="0"/>
              <a:t>Results</a:t>
            </a:r>
            <a:r>
              <a:rPr lang="en-US" altLang="zh-TW" sz="2000" smtClean="0"/>
              <a:t> present the findings of your study and briefly comment on them, including only brief comments focused on the statistical analysis.</a:t>
            </a:r>
          </a:p>
          <a:p>
            <a:pPr>
              <a:buFont typeface="Arial" panose="020B0604020202020204" pitchFamily="34" charset="0"/>
              <a:buNone/>
            </a:pPr>
            <a:r>
              <a:rPr lang="en-US" altLang="zh-TW" sz="2000" b="1" smtClean="0"/>
              <a:t>Discussion </a:t>
            </a:r>
            <a:r>
              <a:rPr lang="en-US" altLang="zh-TW" sz="2000" smtClean="0"/>
              <a:t>indicates more extensive comments on the findings of the study, reserving the more general comments. It allows you to take a step back and take a broad look at your findings and your study  as a whole.</a:t>
            </a:r>
            <a:endParaRPr lang="en-US" altLang="zh-TW" sz="2000" b="1"/>
          </a:p>
          <a:p>
            <a:pPr>
              <a:buFont typeface="Arial" panose="020B0604020202020204" pitchFamily="34" charset="0"/>
              <a:buNone/>
            </a:pPr>
            <a:endParaRPr lang="en-US" altLang="zh-TW" sz="2000"/>
          </a:p>
        </p:txBody>
      </p:sp>
    </p:spTree>
    <p:extLst>
      <p:ext uri="{BB962C8B-B14F-4D97-AF65-F5344CB8AC3E}">
        <p14:creationId xmlns:p14="http://schemas.microsoft.com/office/powerpoint/2010/main" val="3055913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Effect transition="in" filter="fade">
                                      <p:cBhvr>
                                        <p:cTn id="7" dur="1000"/>
                                        <p:tgtEl>
                                          <p:spTgt spid="13">
                                            <p:txEl>
                                              <p:pRg st="0" end="0"/>
                                            </p:txEl>
                                          </p:spTgt>
                                        </p:tgtEl>
                                      </p:cBhvr>
                                    </p:animEffect>
                                    <p:anim calcmode="lin" valueType="num">
                                      <p:cBhvr>
                                        <p:cTn id="8" dur="1000" fill="hold"/>
                                        <p:tgtEl>
                                          <p:spTgt spid="1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3">
                                            <p:txEl>
                                              <p:pRg st="1" end="1"/>
                                            </p:txEl>
                                          </p:spTgt>
                                        </p:tgtEl>
                                        <p:attrNameLst>
                                          <p:attrName>style.visibility</p:attrName>
                                        </p:attrNameLst>
                                      </p:cBhvr>
                                      <p:to>
                                        <p:strVal val="visible"/>
                                      </p:to>
                                    </p:set>
                                    <p:animEffect transition="in" filter="fade">
                                      <p:cBhvr>
                                        <p:cTn id="14" dur="1000"/>
                                        <p:tgtEl>
                                          <p:spTgt spid="13">
                                            <p:txEl>
                                              <p:pRg st="1" end="1"/>
                                            </p:txEl>
                                          </p:spTgt>
                                        </p:tgtEl>
                                      </p:cBhvr>
                                    </p:animEffect>
                                    <p:anim calcmode="lin" valueType="num">
                                      <p:cBhvr>
                                        <p:cTn id="15" dur="1000" fill="hold"/>
                                        <p:tgtEl>
                                          <p:spTgt spid="1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3">
                                            <p:txEl>
                                              <p:pRg st="2" end="2"/>
                                            </p:txEl>
                                          </p:spTgt>
                                        </p:tgtEl>
                                        <p:attrNameLst>
                                          <p:attrName>style.visibility</p:attrName>
                                        </p:attrNameLst>
                                      </p:cBhvr>
                                      <p:to>
                                        <p:strVal val="visible"/>
                                      </p:to>
                                    </p:set>
                                    <p:animEffect transition="in" filter="fade">
                                      <p:cBhvr>
                                        <p:cTn id="21" dur="1000"/>
                                        <p:tgtEl>
                                          <p:spTgt spid="13">
                                            <p:txEl>
                                              <p:pRg st="2" end="2"/>
                                            </p:txEl>
                                          </p:spTgt>
                                        </p:tgtEl>
                                      </p:cBhvr>
                                    </p:animEffect>
                                    <p:anim calcmode="lin" valueType="num">
                                      <p:cBhvr>
                                        <p:cTn id="22" dur="1000" fill="hold"/>
                                        <p:tgtEl>
                                          <p:spTgt spid="1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3">
                                            <p:txEl>
                                              <p:pRg st="3" end="3"/>
                                            </p:txEl>
                                          </p:spTgt>
                                        </p:tgtEl>
                                        <p:attrNameLst>
                                          <p:attrName>style.visibility</p:attrName>
                                        </p:attrNameLst>
                                      </p:cBhvr>
                                      <p:to>
                                        <p:strVal val="visible"/>
                                      </p:to>
                                    </p:set>
                                    <p:animEffect transition="in" filter="fade">
                                      <p:cBhvr>
                                        <p:cTn id="28" dur="1000"/>
                                        <p:tgtEl>
                                          <p:spTgt spid="13">
                                            <p:txEl>
                                              <p:pRg st="3" end="3"/>
                                            </p:txEl>
                                          </p:spTgt>
                                        </p:tgtEl>
                                      </p:cBhvr>
                                    </p:animEffect>
                                    <p:anim calcmode="lin" valueType="num">
                                      <p:cBhvr>
                                        <p:cTn id="29" dur="1000" fill="hold"/>
                                        <p:tgtEl>
                                          <p:spTgt spid="1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3">
                                            <p:txEl>
                                              <p:pRg st="4" end="4"/>
                                            </p:txEl>
                                          </p:spTgt>
                                        </p:tgtEl>
                                        <p:attrNameLst>
                                          <p:attrName>style.visibility</p:attrName>
                                        </p:attrNameLst>
                                      </p:cBhvr>
                                      <p:to>
                                        <p:strVal val="visible"/>
                                      </p:to>
                                    </p:set>
                                    <p:animEffect transition="in" filter="fade">
                                      <p:cBhvr>
                                        <p:cTn id="35" dur="1000"/>
                                        <p:tgtEl>
                                          <p:spTgt spid="13">
                                            <p:txEl>
                                              <p:pRg st="4" end="4"/>
                                            </p:txEl>
                                          </p:spTgt>
                                        </p:tgtEl>
                                      </p:cBhvr>
                                    </p:animEffect>
                                    <p:anim calcmode="lin" valueType="num">
                                      <p:cBhvr>
                                        <p:cTn id="36" dur="1000" fill="hold"/>
                                        <p:tgtEl>
                                          <p:spTgt spid="1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STAGE 3: FORMULATION</a:t>
            </a:r>
            <a:endParaRPr lang="id-ID" b="1"/>
          </a:p>
        </p:txBody>
      </p:sp>
      <p:sp>
        <p:nvSpPr>
          <p:cNvPr id="3" name="Content Placeholder 2"/>
          <p:cNvSpPr>
            <a:spLocks noGrp="1"/>
          </p:cNvSpPr>
          <p:nvPr>
            <p:ph idx="1"/>
          </p:nvPr>
        </p:nvSpPr>
        <p:spPr/>
        <p:txBody>
          <a:bodyPr/>
          <a:lstStyle/>
          <a:p>
            <a:pPr>
              <a:buNone/>
            </a:pPr>
            <a:r>
              <a:rPr lang="en-US" altLang="zh-TW"/>
              <a:t> </a:t>
            </a:r>
            <a:r>
              <a:rPr lang="en-US" altLang="zh-TW" smtClean="0"/>
              <a:t>			Gap                          </a:t>
            </a:r>
            <a:r>
              <a:rPr lang="en-US" altLang="zh-TW"/>
              <a:t>+                 Research Topic</a:t>
            </a:r>
          </a:p>
          <a:p>
            <a:pPr>
              <a:buNone/>
            </a:pPr>
            <a:endParaRPr lang="en-US" altLang="zh-TW"/>
          </a:p>
          <a:p>
            <a:pPr>
              <a:buNone/>
            </a:pPr>
            <a:r>
              <a:rPr lang="en-US" altLang="zh-TW"/>
              <a:t>However,  few studies have	                the effects of computer</a:t>
            </a:r>
          </a:p>
          <a:p>
            <a:pPr>
              <a:buNone/>
            </a:pPr>
            <a:r>
              <a:rPr lang="en-US" altLang="zh-TW"/>
              <a:t>                  reported on	                                assisted instruction.</a:t>
            </a:r>
          </a:p>
          <a:p>
            <a:pPr>
              <a:buNone/>
            </a:pPr>
            <a:endParaRPr lang="en-US" altLang="zh-TW"/>
          </a:p>
          <a:p>
            <a:pPr>
              <a:buNone/>
            </a:pPr>
            <a:r>
              <a:rPr lang="en-US" altLang="zh-TW"/>
              <a:t>But            there is little information                the air flow rates on</a:t>
            </a:r>
          </a:p>
          <a:p>
            <a:pPr>
              <a:buNone/>
            </a:pPr>
            <a:r>
              <a:rPr lang="en-US" altLang="zh-TW"/>
              <a:t>                   available on                                       simple flat plate solar</a:t>
            </a:r>
          </a:p>
          <a:p>
            <a:pPr>
              <a:buNone/>
            </a:pPr>
            <a:r>
              <a:rPr lang="en-US" altLang="zh-TW"/>
              <a:t>                                                                               collectors.</a:t>
            </a:r>
            <a:endParaRPr lang="id-ID"/>
          </a:p>
        </p:txBody>
      </p:sp>
    </p:spTree>
    <p:extLst>
      <p:ext uri="{BB962C8B-B14F-4D97-AF65-F5344CB8AC3E}">
        <p14:creationId xmlns:p14="http://schemas.microsoft.com/office/powerpoint/2010/main" val="189764553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Example Stage 3</a:t>
            </a:r>
            <a:endParaRPr lang="id-ID" b="1"/>
          </a:p>
        </p:txBody>
      </p:sp>
      <p:pic>
        <p:nvPicPr>
          <p:cNvPr id="7" name="Picture 6"/>
          <p:cNvPicPr>
            <a:picLocks noChangeAspect="1"/>
          </p:cNvPicPr>
          <p:nvPr/>
        </p:nvPicPr>
        <p:blipFill rotWithShape="1">
          <a:blip r:embed="rId2"/>
          <a:srcRect l="3247"/>
          <a:stretch/>
        </p:blipFill>
        <p:spPr>
          <a:xfrm>
            <a:off x="1160051" y="1445027"/>
            <a:ext cx="7566420" cy="5010363"/>
          </a:xfrm>
          <a:prstGeom prst="rect">
            <a:avLst/>
          </a:prstGeom>
        </p:spPr>
      </p:pic>
    </p:spTree>
    <p:extLst>
      <p:ext uri="{BB962C8B-B14F-4D97-AF65-F5344CB8AC3E}">
        <p14:creationId xmlns:p14="http://schemas.microsoft.com/office/powerpoint/2010/main" val="304251217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STAGE 3: </a:t>
            </a:r>
            <a:r>
              <a:rPr lang="en-US" altLang="zh-TW" b="1" smtClean="0"/>
              <a:t>SIGNAL WORDS (1)</a:t>
            </a:r>
            <a:endParaRPr lang="id-ID" b="1"/>
          </a:p>
        </p:txBody>
      </p:sp>
      <p:sp>
        <p:nvSpPr>
          <p:cNvPr id="3" name="Content Placeholder 2"/>
          <p:cNvSpPr>
            <a:spLocks noGrp="1"/>
          </p:cNvSpPr>
          <p:nvPr>
            <p:ph idx="1"/>
          </p:nvPr>
        </p:nvSpPr>
        <p:spPr/>
        <p:txBody>
          <a:bodyPr>
            <a:normAutofit/>
          </a:bodyPr>
          <a:lstStyle/>
          <a:p>
            <a:pPr marL="0" indent="0">
              <a:buNone/>
            </a:pPr>
            <a:r>
              <a:rPr lang="en-US" altLang="zh-TW" sz="3000" b="1" smtClean="0"/>
              <a:t>Special signal words are commonly used to indicate the beginning of Stage 3</a:t>
            </a:r>
            <a:r>
              <a:rPr lang="en-US" altLang="zh-TW" sz="3000" smtClean="0"/>
              <a:t>.   			</a:t>
            </a:r>
          </a:p>
        </p:txBody>
      </p:sp>
      <p:pic>
        <p:nvPicPr>
          <p:cNvPr id="4" name="Picture 3"/>
          <p:cNvPicPr>
            <a:picLocks noChangeAspect="1"/>
          </p:cNvPicPr>
          <p:nvPr/>
        </p:nvPicPr>
        <p:blipFill>
          <a:blip r:embed="rId2"/>
          <a:stretch>
            <a:fillRect/>
          </a:stretch>
        </p:blipFill>
        <p:spPr>
          <a:xfrm>
            <a:off x="838200" y="2967038"/>
            <a:ext cx="7986776" cy="3774956"/>
          </a:xfrm>
          <a:prstGeom prst="rect">
            <a:avLst/>
          </a:prstGeom>
        </p:spPr>
      </p:pic>
    </p:spTree>
    <p:extLst>
      <p:ext uri="{BB962C8B-B14F-4D97-AF65-F5344CB8AC3E}">
        <p14:creationId xmlns:p14="http://schemas.microsoft.com/office/powerpoint/2010/main" val="251439755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STAGE 3: </a:t>
            </a:r>
            <a:r>
              <a:rPr lang="en-US" altLang="zh-TW" b="1" smtClean="0"/>
              <a:t>SIGNAL WORDS (2)</a:t>
            </a:r>
            <a:endParaRPr lang="id-ID" b="1"/>
          </a:p>
        </p:txBody>
      </p:sp>
      <p:sp>
        <p:nvSpPr>
          <p:cNvPr id="3" name="Content Placeholder 2"/>
          <p:cNvSpPr>
            <a:spLocks noGrp="1"/>
          </p:cNvSpPr>
          <p:nvPr>
            <p:ph idx="1"/>
          </p:nvPr>
        </p:nvSpPr>
        <p:spPr/>
        <p:txBody>
          <a:bodyPr>
            <a:normAutofit/>
          </a:bodyPr>
          <a:lstStyle/>
          <a:p>
            <a:pPr marL="0" indent="0">
              <a:buNone/>
            </a:pPr>
            <a:r>
              <a:rPr lang="en-US" altLang="zh-TW" sz="3000" b="1" smtClean="0"/>
              <a:t>Special signal words are commonly used to indicate the beginning of Stage 3</a:t>
            </a:r>
            <a:r>
              <a:rPr lang="en-US" altLang="zh-TW" sz="3000" smtClean="0"/>
              <a:t>.   			</a:t>
            </a:r>
          </a:p>
        </p:txBody>
      </p:sp>
      <p:pic>
        <p:nvPicPr>
          <p:cNvPr id="5" name="Picture 4"/>
          <p:cNvPicPr>
            <a:picLocks noChangeAspect="1"/>
          </p:cNvPicPr>
          <p:nvPr/>
        </p:nvPicPr>
        <p:blipFill>
          <a:blip r:embed="rId2"/>
          <a:stretch>
            <a:fillRect/>
          </a:stretch>
        </p:blipFill>
        <p:spPr>
          <a:xfrm>
            <a:off x="838199" y="2976846"/>
            <a:ext cx="8700547" cy="3751500"/>
          </a:xfrm>
          <a:prstGeom prst="rect">
            <a:avLst/>
          </a:prstGeom>
        </p:spPr>
      </p:pic>
    </p:spTree>
    <p:extLst>
      <p:ext uri="{BB962C8B-B14F-4D97-AF65-F5344CB8AC3E}">
        <p14:creationId xmlns:p14="http://schemas.microsoft.com/office/powerpoint/2010/main" val="414975678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4" name="Title 1"/>
          <p:cNvSpPr txBox="1">
            <a:spLocks/>
          </p:cNvSpPr>
          <p:nvPr/>
        </p:nvSpPr>
        <p:spPr>
          <a:xfrm>
            <a:off x="1003925" y="3128461"/>
            <a:ext cx="10183950" cy="866024"/>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6000" b="1" smtClean="0">
                <a:latin typeface="+mn-lt"/>
              </a:rPr>
              <a:t>FOURTH STAGE</a:t>
            </a:r>
          </a:p>
          <a:p>
            <a:pPr algn="ctr"/>
            <a:r>
              <a:rPr lang="en-US" altLang="zh-TW" sz="6000"/>
              <a:t>The Statement of Purpose</a:t>
            </a:r>
            <a:endParaRPr lang="en-US" sz="6000" smtClean="0">
              <a:latin typeface="+mn-lt"/>
            </a:endParaRPr>
          </a:p>
        </p:txBody>
      </p:sp>
    </p:spTree>
    <p:extLst>
      <p:ext uri="{BB962C8B-B14F-4D97-AF65-F5344CB8AC3E}">
        <p14:creationId xmlns:p14="http://schemas.microsoft.com/office/powerpoint/2010/main" val="26482541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FOURTH STAGE: </a:t>
            </a:r>
            <a:r>
              <a:rPr lang="en-US" altLang="zh-TW" b="1" smtClean="0"/>
              <a:t>Thesis Statement</a:t>
            </a:r>
            <a:endParaRPr lang="id-ID" b="1"/>
          </a:p>
        </p:txBody>
      </p:sp>
      <p:sp>
        <p:nvSpPr>
          <p:cNvPr id="3" name="Content Placeholder 2"/>
          <p:cNvSpPr>
            <a:spLocks noGrp="1"/>
          </p:cNvSpPr>
          <p:nvPr>
            <p:ph idx="1"/>
          </p:nvPr>
        </p:nvSpPr>
        <p:spPr/>
        <p:txBody>
          <a:bodyPr>
            <a:normAutofit/>
          </a:bodyPr>
          <a:lstStyle/>
          <a:p>
            <a:pPr marL="0" indent="0">
              <a:buNone/>
            </a:pPr>
            <a:r>
              <a:rPr lang="en-US" altLang="zh-TW" smtClean="0"/>
              <a:t>Stage IV serves to state as concisely as possible the specific objectives of your research report. </a:t>
            </a:r>
          </a:p>
          <a:p>
            <a:pPr marL="0" indent="0">
              <a:buNone/>
            </a:pPr>
            <a:r>
              <a:rPr lang="en-US" altLang="zh-TW" smtClean="0"/>
              <a:t>This stage, the statement of purpose, thus follows directly from Stage III because it answers the need expressed in Stage III for additional research in your area of study.</a:t>
            </a:r>
          </a:p>
          <a:p>
            <a:pPr marL="0" indent="0">
              <a:buNone/>
            </a:pPr>
            <a:endParaRPr lang="en-US" altLang="zh-TW" smtClean="0"/>
          </a:p>
          <a:p>
            <a:pPr marL="0" indent="0">
              <a:buNone/>
            </a:pPr>
            <a:endParaRPr lang="en-US" altLang="zh-TW" smtClean="0"/>
          </a:p>
        </p:txBody>
      </p:sp>
    </p:spTree>
    <p:extLst>
      <p:ext uri="{BB962C8B-B14F-4D97-AF65-F5344CB8AC3E}">
        <p14:creationId xmlns:p14="http://schemas.microsoft.com/office/powerpoint/2010/main" val="3761321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FOURTH STAGE: </a:t>
            </a:r>
            <a:r>
              <a:rPr lang="en-US" altLang="zh-TW" b="1" smtClean="0"/>
              <a:t>Two Alternative Orientations</a:t>
            </a:r>
            <a:endParaRPr lang="id-ID" b="1"/>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altLang="zh-TW" smtClean="0"/>
              <a:t>The orientation of the statement of purpose may be towards the report itself—that is, it may refer to the paper (thesis, dissertation, or report) that communicates the information about the research.</a:t>
            </a:r>
          </a:p>
          <a:p>
            <a:pPr marL="514350" indent="-514350">
              <a:buFont typeface="+mj-lt"/>
              <a:buAutoNum type="arabicPeriod"/>
            </a:pPr>
            <a:r>
              <a:rPr lang="en-US" altLang="zh-TW" smtClean="0"/>
              <a:t>Or the orientation of the statement of purpose may be towards the research activity or the study itself, rather than the written report.</a:t>
            </a:r>
            <a:br>
              <a:rPr lang="en-US" altLang="zh-TW" smtClean="0"/>
            </a:br>
            <a:endParaRPr lang="en-US" altLang="zh-TW" smtClean="0"/>
          </a:p>
          <a:p>
            <a:pPr marL="0" indent="0">
              <a:buNone/>
            </a:pPr>
            <a:endParaRPr lang="en-US" altLang="zh-TW" smtClean="0"/>
          </a:p>
          <a:p>
            <a:pPr marL="0" indent="0">
              <a:buNone/>
            </a:pPr>
            <a:endParaRPr lang="en-US" altLang="zh-TW" smtClean="0"/>
          </a:p>
        </p:txBody>
      </p:sp>
    </p:spTree>
    <p:extLst>
      <p:ext uri="{BB962C8B-B14F-4D97-AF65-F5344CB8AC3E}">
        <p14:creationId xmlns:p14="http://schemas.microsoft.com/office/powerpoint/2010/main" val="757942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STATEMENT OF PURPOSE: </a:t>
            </a:r>
            <a:r>
              <a:rPr lang="en-US" altLang="zh-TW" b="1" smtClean="0"/>
              <a:t>Report Orientation</a:t>
            </a:r>
            <a:endParaRPr lang="id-ID" b="1"/>
          </a:p>
        </p:txBody>
      </p:sp>
      <p:pic>
        <p:nvPicPr>
          <p:cNvPr id="5" name="Picture 4"/>
          <p:cNvPicPr>
            <a:picLocks noChangeAspect="1"/>
          </p:cNvPicPr>
          <p:nvPr/>
        </p:nvPicPr>
        <p:blipFill>
          <a:blip r:embed="rId2"/>
          <a:stretch>
            <a:fillRect/>
          </a:stretch>
        </p:blipFill>
        <p:spPr>
          <a:xfrm>
            <a:off x="995006" y="1690687"/>
            <a:ext cx="9898713" cy="3959485"/>
          </a:xfrm>
          <a:prstGeom prst="rect">
            <a:avLst/>
          </a:prstGeom>
        </p:spPr>
      </p:pic>
    </p:spTree>
    <p:extLst>
      <p:ext uri="{BB962C8B-B14F-4D97-AF65-F5344CB8AC3E}">
        <p14:creationId xmlns:p14="http://schemas.microsoft.com/office/powerpoint/2010/main" val="77564347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0653215" cy="1325563"/>
          </a:xfrm>
        </p:spPr>
        <p:txBody>
          <a:bodyPr/>
          <a:lstStyle/>
          <a:p>
            <a:r>
              <a:rPr lang="en-US" b="1" smtClean="0"/>
              <a:t>STATEMENT OF PURPOSE: </a:t>
            </a:r>
            <a:r>
              <a:rPr lang="en-US" altLang="zh-TW" b="1" smtClean="0"/>
              <a:t>Research Orientation</a:t>
            </a:r>
            <a:endParaRPr lang="id-ID" b="1"/>
          </a:p>
        </p:txBody>
      </p:sp>
      <p:pic>
        <p:nvPicPr>
          <p:cNvPr id="3" name="Picture 2"/>
          <p:cNvPicPr>
            <a:picLocks noChangeAspect="1"/>
          </p:cNvPicPr>
          <p:nvPr/>
        </p:nvPicPr>
        <p:blipFill>
          <a:blip r:embed="rId2"/>
          <a:stretch>
            <a:fillRect/>
          </a:stretch>
        </p:blipFill>
        <p:spPr>
          <a:xfrm>
            <a:off x="838200" y="1690688"/>
            <a:ext cx="10066992" cy="4737408"/>
          </a:xfrm>
          <a:prstGeom prst="rect">
            <a:avLst/>
          </a:prstGeom>
        </p:spPr>
      </p:pic>
    </p:spTree>
    <p:extLst>
      <p:ext uri="{BB962C8B-B14F-4D97-AF65-F5344CB8AC3E}">
        <p14:creationId xmlns:p14="http://schemas.microsoft.com/office/powerpoint/2010/main" val="295748906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Example Stage 4</a:t>
            </a:r>
            <a:endParaRPr lang="id-ID" b="1"/>
          </a:p>
        </p:txBody>
      </p:sp>
      <p:pic>
        <p:nvPicPr>
          <p:cNvPr id="5" name="Picture 4"/>
          <p:cNvPicPr>
            <a:picLocks noChangeAspect="1"/>
          </p:cNvPicPr>
          <p:nvPr/>
        </p:nvPicPr>
        <p:blipFill rotWithShape="1">
          <a:blip r:embed="rId2"/>
          <a:srcRect l="2216"/>
          <a:stretch/>
        </p:blipFill>
        <p:spPr>
          <a:xfrm>
            <a:off x="838198" y="4435523"/>
            <a:ext cx="9979641" cy="2237257"/>
          </a:xfrm>
          <a:prstGeom prst="rect">
            <a:avLst/>
          </a:prstGeom>
        </p:spPr>
      </p:pic>
      <p:pic>
        <p:nvPicPr>
          <p:cNvPr id="7" name="Picture 6"/>
          <p:cNvPicPr>
            <a:picLocks noChangeAspect="1"/>
          </p:cNvPicPr>
          <p:nvPr/>
        </p:nvPicPr>
        <p:blipFill rotWithShape="1">
          <a:blip r:embed="rId3"/>
          <a:srcRect l="3247" t="53966"/>
          <a:stretch/>
        </p:blipFill>
        <p:spPr>
          <a:xfrm>
            <a:off x="922834" y="1690688"/>
            <a:ext cx="9810367" cy="2990493"/>
          </a:xfrm>
          <a:prstGeom prst="rect">
            <a:avLst/>
          </a:prstGeom>
        </p:spPr>
      </p:pic>
    </p:spTree>
    <p:extLst>
      <p:ext uri="{BB962C8B-B14F-4D97-AF65-F5344CB8AC3E}">
        <p14:creationId xmlns:p14="http://schemas.microsoft.com/office/powerpoint/2010/main" val="6636381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a:t>INTRODUCTION—Five </a:t>
            </a:r>
            <a:r>
              <a:rPr lang="id-ID" b="1" smtClean="0"/>
              <a:t>Stages</a:t>
            </a:r>
            <a:endParaRPr lang="id-ID" b="1"/>
          </a:p>
        </p:txBody>
      </p:sp>
      <p:pic>
        <p:nvPicPr>
          <p:cNvPr id="4" name="Content Placeholder 3"/>
          <p:cNvPicPr>
            <a:picLocks noGrp="1" noChangeAspect="1"/>
          </p:cNvPicPr>
          <p:nvPr>
            <p:ph idx="1"/>
          </p:nvPr>
        </p:nvPicPr>
        <p:blipFill rotWithShape="1">
          <a:blip r:embed="rId2"/>
          <a:srcRect l="9246" t="4096" r="11718" b="5120"/>
          <a:stretch/>
        </p:blipFill>
        <p:spPr>
          <a:xfrm>
            <a:off x="955343" y="2456597"/>
            <a:ext cx="2920621" cy="3630304"/>
          </a:xfrm>
          <a:prstGeom prst="flowChartManualOperation">
            <a:avLst/>
          </a:prstGeom>
          <a:ln w="38100">
            <a:solidFill>
              <a:schemeClr val="tx1"/>
            </a:solidFill>
          </a:ln>
        </p:spPr>
      </p:pic>
      <p:sp>
        <p:nvSpPr>
          <p:cNvPr id="5" name="Rectangle 4"/>
          <p:cNvSpPr/>
          <p:nvPr/>
        </p:nvSpPr>
        <p:spPr>
          <a:xfrm>
            <a:off x="5040572" y="2072822"/>
            <a:ext cx="6873923" cy="4708981"/>
          </a:xfrm>
          <a:prstGeom prst="rect">
            <a:avLst/>
          </a:prstGeom>
        </p:spPr>
        <p:txBody>
          <a:bodyPr wrap="square">
            <a:spAutoFit/>
          </a:bodyPr>
          <a:lstStyle/>
          <a:p>
            <a:pPr>
              <a:buFont typeface="Arial" panose="020B0604020202020204" pitchFamily="34" charset="0"/>
              <a:buNone/>
            </a:pPr>
            <a:r>
              <a:rPr lang="en-US" altLang="zh-TW" sz="2000" b="1"/>
              <a:t>First Stage</a:t>
            </a:r>
            <a:r>
              <a:rPr lang="en-US" altLang="zh-TW" sz="2000"/>
              <a:t>: General statements about a field of research to provide the reader with a setting for the problem to be </a:t>
            </a:r>
            <a:r>
              <a:rPr lang="en-US" altLang="zh-TW" sz="2000" smtClean="0"/>
              <a:t>reported</a:t>
            </a:r>
          </a:p>
          <a:p>
            <a:pPr>
              <a:buFont typeface="Arial" panose="020B0604020202020204" pitchFamily="34" charset="0"/>
              <a:buNone/>
            </a:pPr>
            <a:endParaRPr lang="en-US" altLang="zh-TW" sz="2000" smtClean="0"/>
          </a:p>
          <a:p>
            <a:r>
              <a:rPr lang="en-US" altLang="zh-TW" sz="2000" b="1"/>
              <a:t>Second Stage</a:t>
            </a:r>
            <a:r>
              <a:rPr lang="en-US" altLang="zh-TW" sz="2000"/>
              <a:t>: More specific statements about the aspects of the problem already studied by other </a:t>
            </a:r>
            <a:r>
              <a:rPr lang="en-US" altLang="zh-TW" sz="2000" smtClean="0"/>
              <a:t>researchers</a:t>
            </a:r>
          </a:p>
          <a:p>
            <a:endParaRPr lang="en-US" altLang="zh-TW" sz="2000"/>
          </a:p>
          <a:p>
            <a:pPr>
              <a:buFont typeface="Arial" panose="020B0604020202020204" pitchFamily="34" charset="0"/>
              <a:buNone/>
            </a:pPr>
            <a:r>
              <a:rPr lang="en-US" altLang="zh-TW" sz="2000" b="1"/>
              <a:t>Third Stage</a:t>
            </a:r>
            <a:r>
              <a:rPr lang="en-US" altLang="zh-TW" sz="2000"/>
              <a:t>: Statements that indicate the need for more investigation</a:t>
            </a:r>
          </a:p>
          <a:p>
            <a:pPr>
              <a:buFont typeface="Arial" panose="020B0604020202020204" pitchFamily="34" charset="0"/>
              <a:buNone/>
            </a:pPr>
            <a:endParaRPr lang="en-US" altLang="zh-TW" sz="2000"/>
          </a:p>
          <a:p>
            <a:pPr>
              <a:buFont typeface="Arial" panose="020B0604020202020204" pitchFamily="34" charset="0"/>
              <a:buNone/>
            </a:pPr>
            <a:r>
              <a:rPr lang="en-US" altLang="zh-TW" sz="2000" b="1"/>
              <a:t>Fourth Stage</a:t>
            </a:r>
            <a:r>
              <a:rPr lang="en-US" altLang="zh-TW" sz="2000"/>
              <a:t>: Very specific statements giving the purpose/objectives of the writer’s </a:t>
            </a:r>
            <a:r>
              <a:rPr lang="en-US" altLang="zh-TW" sz="2000" smtClean="0"/>
              <a:t>study </a:t>
            </a:r>
            <a:r>
              <a:rPr lang="zh-TW" altLang="en-US" sz="2000" smtClean="0"/>
              <a:t> </a:t>
            </a:r>
            <a:r>
              <a:rPr lang="en-US" altLang="zh-TW" sz="2000"/>
              <a:t>(Your thesis statement)</a:t>
            </a:r>
          </a:p>
          <a:p>
            <a:pPr>
              <a:buFont typeface="Arial" panose="020B0604020202020204" pitchFamily="34" charset="0"/>
              <a:buNone/>
            </a:pPr>
            <a:endParaRPr lang="en-US" altLang="zh-TW" sz="2000"/>
          </a:p>
          <a:p>
            <a:pPr>
              <a:buFont typeface="Arial" panose="020B0604020202020204" pitchFamily="34" charset="0"/>
              <a:buNone/>
            </a:pPr>
            <a:r>
              <a:rPr lang="en-US" altLang="zh-TW" sz="2000" b="1"/>
              <a:t>Fifth Stage</a:t>
            </a:r>
            <a:r>
              <a:rPr lang="en-US" altLang="zh-TW" sz="2000"/>
              <a:t>: Optional statements that give a value or justification for carrying out the study</a:t>
            </a:r>
          </a:p>
          <a:p>
            <a:pPr>
              <a:buFont typeface="Arial" panose="020B0604020202020204" pitchFamily="34" charset="0"/>
              <a:buNone/>
            </a:pPr>
            <a:endParaRPr lang="en-US" altLang="zh-TW" sz="2000"/>
          </a:p>
        </p:txBody>
      </p:sp>
      <p:graphicFrame>
        <p:nvGraphicFramePr>
          <p:cNvPr id="3" name="Diagram 2"/>
          <p:cNvGraphicFramePr/>
          <p:nvPr>
            <p:extLst>
              <p:ext uri="{D42A27DB-BD31-4B8C-83A1-F6EECF244321}">
                <p14:modId xmlns:p14="http://schemas.microsoft.com/office/powerpoint/2010/main" val="1117359205"/>
              </p:ext>
            </p:extLst>
          </p:nvPr>
        </p:nvGraphicFramePr>
        <p:xfrm>
          <a:off x="71269" y="3166280"/>
          <a:ext cx="4732742" cy="20471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08900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Effect transition="in" filter="fade">
                                      <p:cBhvr>
                                        <p:cTn id="14" dur="1000"/>
                                        <p:tgtEl>
                                          <p:spTgt spid="5">
                                            <p:txEl>
                                              <p:pRg st="2" end="2"/>
                                            </p:txEl>
                                          </p:spTgt>
                                        </p:tgtEl>
                                      </p:cBhvr>
                                    </p:animEffect>
                                    <p:anim calcmode="lin" valueType="num">
                                      <p:cBhvr>
                                        <p:cTn id="15"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animEffect transition="in" filter="fade">
                                      <p:cBhvr>
                                        <p:cTn id="21" dur="1000"/>
                                        <p:tgtEl>
                                          <p:spTgt spid="5">
                                            <p:txEl>
                                              <p:pRg st="4" end="4"/>
                                            </p:txEl>
                                          </p:spTgt>
                                        </p:tgtEl>
                                      </p:cBhvr>
                                    </p:animEffect>
                                    <p:anim calcmode="lin" valueType="num">
                                      <p:cBhvr>
                                        <p:cTn id="22"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
                                            <p:txEl>
                                              <p:pRg st="6" end="6"/>
                                            </p:txEl>
                                          </p:spTgt>
                                        </p:tgtEl>
                                        <p:attrNameLst>
                                          <p:attrName>style.visibility</p:attrName>
                                        </p:attrNameLst>
                                      </p:cBhvr>
                                      <p:to>
                                        <p:strVal val="visible"/>
                                      </p:to>
                                    </p:set>
                                    <p:animEffect transition="in" filter="fade">
                                      <p:cBhvr>
                                        <p:cTn id="28" dur="1000"/>
                                        <p:tgtEl>
                                          <p:spTgt spid="5">
                                            <p:txEl>
                                              <p:pRg st="6" end="6"/>
                                            </p:txEl>
                                          </p:spTgt>
                                        </p:tgtEl>
                                      </p:cBhvr>
                                    </p:animEffect>
                                    <p:anim calcmode="lin" valueType="num">
                                      <p:cBhvr>
                                        <p:cTn id="29"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5">
                                            <p:txEl>
                                              <p:pRg st="8" end="8"/>
                                            </p:txEl>
                                          </p:spTgt>
                                        </p:tgtEl>
                                        <p:attrNameLst>
                                          <p:attrName>style.visibility</p:attrName>
                                        </p:attrNameLst>
                                      </p:cBhvr>
                                      <p:to>
                                        <p:strVal val="visible"/>
                                      </p:to>
                                    </p:set>
                                    <p:animEffect transition="in" filter="fade">
                                      <p:cBhvr>
                                        <p:cTn id="35" dur="1000"/>
                                        <p:tgtEl>
                                          <p:spTgt spid="5">
                                            <p:txEl>
                                              <p:pRg st="8" end="8"/>
                                            </p:txEl>
                                          </p:spTgt>
                                        </p:tgtEl>
                                      </p:cBhvr>
                                    </p:animEffect>
                                    <p:anim calcmode="lin" valueType="num">
                                      <p:cBhvr>
                                        <p:cTn id="36" dur="1000" fill="hold"/>
                                        <p:tgtEl>
                                          <p:spTgt spid="5">
                                            <p:txEl>
                                              <p:pRg st="8" end="8"/>
                                            </p:txEl>
                                          </p:spTgt>
                                        </p:tgtEl>
                                        <p:attrNameLst>
                                          <p:attrName>ppt_x</p:attrName>
                                        </p:attrNameLst>
                                      </p:cBhvr>
                                      <p:tavLst>
                                        <p:tav tm="0">
                                          <p:val>
                                            <p:strVal val="#ppt_x"/>
                                          </p:val>
                                        </p:tav>
                                        <p:tav tm="100000">
                                          <p:val>
                                            <p:strVal val="#ppt_x"/>
                                          </p:val>
                                        </p:tav>
                                      </p:tavLst>
                                    </p:anim>
                                    <p:anim calcmode="lin" valueType="num">
                                      <p:cBhvr>
                                        <p:cTn id="37" dur="1000" fill="hold"/>
                                        <p:tgtEl>
                                          <p:spTgt spid="5">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STAGE 4: </a:t>
            </a:r>
            <a:r>
              <a:rPr lang="en-US" altLang="zh-TW" b="1" smtClean="0"/>
              <a:t>ORIENTATION AND TENSES (1)</a:t>
            </a:r>
            <a:endParaRPr lang="id-ID" b="1"/>
          </a:p>
        </p:txBody>
      </p:sp>
      <p:sp>
        <p:nvSpPr>
          <p:cNvPr id="3" name="Content Placeholder 2"/>
          <p:cNvSpPr>
            <a:spLocks noGrp="1"/>
          </p:cNvSpPr>
          <p:nvPr>
            <p:ph idx="1"/>
          </p:nvPr>
        </p:nvSpPr>
        <p:spPr>
          <a:xfrm>
            <a:off x="838200" y="1593613"/>
            <a:ext cx="10515600" cy="4351338"/>
          </a:xfrm>
        </p:spPr>
        <p:txBody>
          <a:bodyPr>
            <a:normAutofit/>
          </a:bodyPr>
          <a:lstStyle/>
          <a:p>
            <a:pPr marL="0" indent="0">
              <a:buNone/>
            </a:pPr>
            <a:r>
              <a:rPr lang="en-US" altLang="zh-TW" sz="3000" b="1" smtClean="0"/>
              <a:t>If you choose the research orientation you should past tense, because the research activity has already been completed</a:t>
            </a:r>
            <a:r>
              <a:rPr lang="en-US" altLang="zh-TW" sz="3000" smtClean="0"/>
              <a:t>.   			</a:t>
            </a:r>
          </a:p>
        </p:txBody>
      </p:sp>
      <p:pic>
        <p:nvPicPr>
          <p:cNvPr id="5" name="Picture 4"/>
          <p:cNvPicPr>
            <a:picLocks noChangeAspect="1"/>
          </p:cNvPicPr>
          <p:nvPr/>
        </p:nvPicPr>
        <p:blipFill>
          <a:blip r:embed="rId2"/>
          <a:stretch>
            <a:fillRect/>
          </a:stretch>
        </p:blipFill>
        <p:spPr>
          <a:xfrm>
            <a:off x="838199" y="2552131"/>
            <a:ext cx="8857843" cy="4162567"/>
          </a:xfrm>
          <a:prstGeom prst="rect">
            <a:avLst/>
          </a:prstGeom>
        </p:spPr>
      </p:pic>
    </p:spTree>
    <p:extLst>
      <p:ext uri="{BB962C8B-B14F-4D97-AF65-F5344CB8AC3E}">
        <p14:creationId xmlns:p14="http://schemas.microsoft.com/office/powerpoint/2010/main" val="65961731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STAGE 4: </a:t>
            </a:r>
            <a:r>
              <a:rPr lang="en-US" altLang="zh-TW" b="1" smtClean="0"/>
              <a:t>ORIENTATION AND TENSES (2)</a:t>
            </a:r>
            <a:endParaRPr lang="id-ID" b="1"/>
          </a:p>
        </p:txBody>
      </p:sp>
      <p:sp>
        <p:nvSpPr>
          <p:cNvPr id="3" name="Content Placeholder 2"/>
          <p:cNvSpPr>
            <a:spLocks noGrp="1"/>
          </p:cNvSpPr>
          <p:nvPr>
            <p:ph idx="1"/>
          </p:nvPr>
        </p:nvSpPr>
        <p:spPr>
          <a:xfrm>
            <a:off x="838200" y="1579965"/>
            <a:ext cx="10515600" cy="4351338"/>
          </a:xfrm>
        </p:spPr>
        <p:txBody>
          <a:bodyPr>
            <a:normAutofit/>
          </a:bodyPr>
          <a:lstStyle/>
          <a:p>
            <a:pPr marL="0" indent="0">
              <a:buNone/>
            </a:pPr>
            <a:r>
              <a:rPr lang="en-US" altLang="zh-TW" sz="3000" b="1" smtClean="0"/>
              <a:t>On the other hand, if you choose to use the report orientation, use the present or future tense</a:t>
            </a:r>
            <a:r>
              <a:rPr lang="en-US" altLang="zh-TW" sz="3000" smtClean="0"/>
              <a:t>.   			</a:t>
            </a:r>
          </a:p>
        </p:txBody>
      </p:sp>
      <p:pic>
        <p:nvPicPr>
          <p:cNvPr id="4" name="Picture 3"/>
          <p:cNvPicPr>
            <a:picLocks noChangeAspect="1"/>
          </p:cNvPicPr>
          <p:nvPr/>
        </p:nvPicPr>
        <p:blipFill>
          <a:blip r:embed="rId2"/>
          <a:stretch>
            <a:fillRect/>
          </a:stretch>
        </p:blipFill>
        <p:spPr>
          <a:xfrm>
            <a:off x="838200" y="2505075"/>
            <a:ext cx="6838950" cy="4352925"/>
          </a:xfrm>
          <a:prstGeom prst="rect">
            <a:avLst/>
          </a:prstGeom>
        </p:spPr>
      </p:pic>
    </p:spTree>
    <p:extLst>
      <p:ext uri="{BB962C8B-B14F-4D97-AF65-F5344CB8AC3E}">
        <p14:creationId xmlns:p14="http://schemas.microsoft.com/office/powerpoint/2010/main" val="242080063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NOTES IN STAGE 4: Research Question</a:t>
            </a:r>
            <a:endParaRPr lang="id-ID" b="1"/>
          </a:p>
        </p:txBody>
      </p:sp>
      <p:sp>
        <p:nvSpPr>
          <p:cNvPr id="3" name="Content Placeholder 2"/>
          <p:cNvSpPr>
            <a:spLocks noGrp="1"/>
          </p:cNvSpPr>
          <p:nvPr>
            <p:ph idx="1"/>
          </p:nvPr>
        </p:nvSpPr>
        <p:spPr/>
        <p:txBody>
          <a:bodyPr>
            <a:normAutofit/>
          </a:bodyPr>
          <a:lstStyle/>
          <a:p>
            <a:pPr>
              <a:buNone/>
            </a:pPr>
            <a:r>
              <a:rPr lang="en-US" altLang="zh-TW" smtClean="0"/>
              <a:t>Stage 4 and Your Research Question: This is your thesis statement. </a:t>
            </a:r>
          </a:p>
          <a:p>
            <a:pPr>
              <a:buNone/>
            </a:pPr>
            <a:endParaRPr lang="en-US" altLang="zh-TW" smtClean="0"/>
          </a:p>
          <a:p>
            <a:pPr marL="0" indent="0">
              <a:buNone/>
            </a:pPr>
            <a:r>
              <a:rPr lang="en-US" altLang="zh-TW" smtClean="0"/>
              <a:t>Your statement of purpose </a:t>
            </a:r>
            <a:r>
              <a:rPr lang="en-US" altLang="zh-TW" b="1" smtClean="0"/>
              <a:t>should be directly related </a:t>
            </a:r>
            <a:r>
              <a:rPr lang="en-US" altLang="zh-TW" smtClean="0"/>
              <a:t>to the research question upon which you based your study. Although you may not need to include the research question explicitly in your report, the statement of purpose should be written so that your reader can infer </a:t>
            </a:r>
            <a:r>
              <a:rPr lang="en-US" altLang="zh-TW" b="1" smtClean="0"/>
              <a:t>the research question </a:t>
            </a:r>
            <a:r>
              <a:rPr lang="en-US" altLang="zh-TW" smtClean="0"/>
              <a:t>behind your study.</a:t>
            </a:r>
          </a:p>
          <a:p>
            <a:pPr marL="0" indent="0">
              <a:buNone/>
            </a:pPr>
            <a:r>
              <a:rPr lang="en-US" altLang="zh-TW" smtClean="0"/>
              <a:t>If the implied research question is a </a:t>
            </a:r>
            <a:r>
              <a:rPr lang="en-US" altLang="zh-TW" i="1" smtClean="0"/>
              <a:t>yes</a:t>
            </a:r>
            <a:r>
              <a:rPr lang="en-US" altLang="zh-TW" smtClean="0"/>
              <a:t> and </a:t>
            </a:r>
            <a:r>
              <a:rPr lang="en-US" altLang="zh-TW" i="1" smtClean="0"/>
              <a:t>no</a:t>
            </a:r>
            <a:r>
              <a:rPr lang="en-US" altLang="zh-TW" smtClean="0"/>
              <a:t> question, the connecting words whether or if are used in Stage IV, and a modal auxiliary like </a:t>
            </a:r>
            <a:r>
              <a:rPr lang="en-US" altLang="zh-TW" i="1" smtClean="0"/>
              <a:t>would</a:t>
            </a:r>
            <a:r>
              <a:rPr lang="en-US" altLang="zh-TW" smtClean="0"/>
              <a:t> or </a:t>
            </a:r>
            <a:r>
              <a:rPr lang="en-US" altLang="zh-TW" i="1" smtClean="0"/>
              <a:t>could</a:t>
            </a:r>
            <a:r>
              <a:rPr lang="en-US" altLang="zh-TW" smtClean="0"/>
              <a:t> accompanies the verb.</a:t>
            </a:r>
          </a:p>
          <a:p>
            <a:pPr marL="0" indent="0">
              <a:buNone/>
            </a:pPr>
            <a:endParaRPr lang="en-US" altLang="zh-TW" smtClean="0"/>
          </a:p>
          <a:p>
            <a:pPr marL="0" indent="0">
              <a:buNone/>
            </a:pPr>
            <a:endParaRPr lang="en-US" altLang="zh-TW" smtClean="0"/>
          </a:p>
        </p:txBody>
      </p:sp>
    </p:spTree>
    <p:extLst>
      <p:ext uri="{BB962C8B-B14F-4D97-AF65-F5344CB8AC3E}">
        <p14:creationId xmlns:p14="http://schemas.microsoft.com/office/powerpoint/2010/main" val="917721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tLang="zh-TW" b="1"/>
              <a:t>Implied</a:t>
            </a:r>
            <a:r>
              <a:rPr lang="en-US" altLang="zh-TW" sz="7200" b="1" smtClean="0"/>
              <a:t> </a:t>
            </a:r>
            <a:r>
              <a:rPr lang="en-US" altLang="zh-TW" b="1"/>
              <a:t>Questions in Statement of Purpose (Yes or No Question</a:t>
            </a:r>
            <a:r>
              <a:rPr lang="en-US" altLang="zh-TW" b="1" smtClean="0"/>
              <a:t>)</a:t>
            </a:r>
            <a:endParaRPr lang="id-ID" b="1"/>
          </a:p>
        </p:txBody>
      </p:sp>
      <p:pic>
        <p:nvPicPr>
          <p:cNvPr id="4" name="Picture 3"/>
          <p:cNvPicPr>
            <a:picLocks noChangeAspect="1"/>
          </p:cNvPicPr>
          <p:nvPr/>
        </p:nvPicPr>
        <p:blipFill>
          <a:blip r:embed="rId2"/>
          <a:stretch>
            <a:fillRect/>
          </a:stretch>
        </p:blipFill>
        <p:spPr>
          <a:xfrm>
            <a:off x="980080" y="1999538"/>
            <a:ext cx="9107812" cy="4401261"/>
          </a:xfrm>
          <a:prstGeom prst="rect">
            <a:avLst/>
          </a:prstGeom>
        </p:spPr>
      </p:pic>
    </p:spTree>
    <p:extLst>
      <p:ext uri="{BB962C8B-B14F-4D97-AF65-F5344CB8AC3E}">
        <p14:creationId xmlns:p14="http://schemas.microsoft.com/office/powerpoint/2010/main" val="8185930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tLang="zh-TW" b="1"/>
              <a:t>Implied</a:t>
            </a:r>
            <a:r>
              <a:rPr lang="en-US" altLang="zh-TW" sz="7200" b="1" smtClean="0"/>
              <a:t> </a:t>
            </a:r>
            <a:r>
              <a:rPr lang="en-US" altLang="zh-TW" b="1"/>
              <a:t>Questions in Statement of Purpose </a:t>
            </a:r>
            <a:r>
              <a:rPr lang="en-US" altLang="zh-TW" b="1" smtClean="0"/>
              <a:t>(</a:t>
            </a:r>
            <a:r>
              <a:rPr lang="en-US" altLang="zh-TW" b="1"/>
              <a:t>Information Questions</a:t>
            </a:r>
            <a:r>
              <a:rPr lang="en-US" altLang="zh-TW" b="1" smtClean="0"/>
              <a:t>)</a:t>
            </a:r>
            <a:endParaRPr lang="id-ID" b="1"/>
          </a:p>
        </p:txBody>
      </p:sp>
      <p:pic>
        <p:nvPicPr>
          <p:cNvPr id="3" name="Picture 2"/>
          <p:cNvPicPr>
            <a:picLocks noChangeAspect="1"/>
          </p:cNvPicPr>
          <p:nvPr/>
        </p:nvPicPr>
        <p:blipFill>
          <a:blip r:embed="rId2"/>
          <a:stretch>
            <a:fillRect/>
          </a:stretch>
        </p:blipFill>
        <p:spPr>
          <a:xfrm>
            <a:off x="952783" y="1961652"/>
            <a:ext cx="8204865" cy="4778532"/>
          </a:xfrm>
          <a:prstGeom prst="rect">
            <a:avLst/>
          </a:prstGeom>
        </p:spPr>
      </p:pic>
    </p:spTree>
    <p:extLst>
      <p:ext uri="{BB962C8B-B14F-4D97-AF65-F5344CB8AC3E}">
        <p14:creationId xmlns:p14="http://schemas.microsoft.com/office/powerpoint/2010/main" val="190554115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4" name="Title 1"/>
          <p:cNvSpPr txBox="1">
            <a:spLocks/>
          </p:cNvSpPr>
          <p:nvPr/>
        </p:nvSpPr>
        <p:spPr>
          <a:xfrm>
            <a:off x="1003925" y="3128461"/>
            <a:ext cx="10183950" cy="866024"/>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6000" b="1" smtClean="0">
                <a:latin typeface="+mn-lt"/>
              </a:rPr>
              <a:t>FIFTH STAGE</a:t>
            </a:r>
          </a:p>
          <a:p>
            <a:pPr algn="ctr"/>
            <a:r>
              <a:rPr lang="en-US" altLang="zh-TW" sz="6000"/>
              <a:t>The Statement of </a:t>
            </a:r>
            <a:r>
              <a:rPr lang="en-US" altLang="zh-TW" sz="6000" smtClean="0"/>
              <a:t>Value</a:t>
            </a:r>
            <a:endParaRPr lang="en-US" sz="6000" smtClean="0">
              <a:latin typeface="+mn-lt"/>
            </a:endParaRPr>
          </a:p>
        </p:txBody>
      </p:sp>
    </p:spTree>
    <p:extLst>
      <p:ext uri="{BB962C8B-B14F-4D97-AF65-F5344CB8AC3E}">
        <p14:creationId xmlns:p14="http://schemas.microsoft.com/office/powerpoint/2010/main" val="376086366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FIFTH STAGE: </a:t>
            </a:r>
            <a:r>
              <a:rPr lang="en-US" altLang="zh-TW" b="1" smtClean="0"/>
              <a:t>The Statement of Value</a:t>
            </a:r>
            <a:endParaRPr lang="id-ID" b="1"/>
          </a:p>
        </p:txBody>
      </p:sp>
      <p:sp>
        <p:nvSpPr>
          <p:cNvPr id="3" name="Content Placeholder 2"/>
          <p:cNvSpPr>
            <a:spLocks noGrp="1"/>
          </p:cNvSpPr>
          <p:nvPr>
            <p:ph idx="1"/>
          </p:nvPr>
        </p:nvSpPr>
        <p:spPr/>
        <p:txBody>
          <a:bodyPr>
            <a:normAutofit/>
          </a:bodyPr>
          <a:lstStyle/>
          <a:p>
            <a:pPr marL="0" indent="0">
              <a:buNone/>
            </a:pPr>
            <a:r>
              <a:rPr lang="en-US" altLang="zh-TW" smtClean="0"/>
              <a:t>In Stage V you justify your research on the basis of some possible value or benefit the work may have to other researchers in the field or to people in practical situations. We can call this stage the </a:t>
            </a:r>
            <a:r>
              <a:rPr lang="en-US" altLang="zh-TW" b="1" i="1" smtClean="0"/>
              <a:t>statement of value</a:t>
            </a:r>
            <a:r>
              <a:rPr lang="en-US" altLang="zh-TW" smtClean="0"/>
              <a:t>. </a:t>
            </a:r>
          </a:p>
          <a:p>
            <a:pPr marL="0" indent="0">
              <a:buNone/>
            </a:pPr>
            <a:r>
              <a:rPr lang="en-US" altLang="zh-TW" smtClean="0"/>
              <a:t>You may write Stage V from two alternative points of view (orientation): </a:t>
            </a:r>
          </a:p>
          <a:p>
            <a:pPr>
              <a:buFontTx/>
              <a:buChar char="-"/>
            </a:pPr>
            <a:r>
              <a:rPr lang="en-US" altLang="zh-TW" b="1" smtClean="0"/>
              <a:t>practical benefits </a:t>
            </a:r>
            <a:r>
              <a:rPr lang="en-US" altLang="zh-TW" smtClean="0"/>
              <a:t>orientation and/or </a:t>
            </a:r>
          </a:p>
          <a:p>
            <a:pPr>
              <a:buFontTx/>
              <a:buChar char="-"/>
            </a:pPr>
            <a:r>
              <a:rPr lang="en-US" altLang="zh-TW" b="1" i="1" smtClean="0"/>
              <a:t>theoretical importance </a:t>
            </a:r>
            <a:r>
              <a:rPr lang="en-US" altLang="zh-TW" smtClean="0"/>
              <a:t>orientation.</a:t>
            </a:r>
          </a:p>
          <a:p>
            <a:pPr marL="0" indent="0">
              <a:buNone/>
            </a:pPr>
            <a:endParaRPr lang="en-US" altLang="zh-TW" smtClean="0"/>
          </a:p>
          <a:p>
            <a:pPr marL="0" indent="0">
              <a:buNone/>
            </a:pPr>
            <a:endParaRPr lang="en-US" altLang="zh-TW" smtClean="0"/>
          </a:p>
        </p:txBody>
      </p:sp>
    </p:spTree>
    <p:extLst>
      <p:ext uri="{BB962C8B-B14F-4D97-AF65-F5344CB8AC3E}">
        <p14:creationId xmlns:p14="http://schemas.microsoft.com/office/powerpoint/2010/main" val="352683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7" fill="hold">
                            <p:stCondLst>
                              <p:cond delay="1000"/>
                            </p:stCondLst>
                            <p:childTnLst>
                              <p:par>
                                <p:cTn id="18" presetID="42" presetClass="entr" presetSubtype="0" fill="hold" grpId="0" nodeType="after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1000"/>
                                        <p:tgtEl>
                                          <p:spTgt spid="3">
                                            <p:txEl>
                                              <p:pRg st="2" end="2"/>
                                            </p:txEl>
                                          </p:spTgt>
                                        </p:tgtEl>
                                      </p:cBhvr>
                                    </p:animEffect>
                                    <p:anim calcmode="lin" valueType="num">
                                      <p:cBhvr>
                                        <p:cTn id="21"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3" fill="hold">
                            <p:stCondLst>
                              <p:cond delay="2000"/>
                            </p:stCondLst>
                            <p:childTnLst>
                              <p:par>
                                <p:cTn id="24" presetID="42" presetClass="entr" presetSubtype="0" fill="hold" grpId="0" nodeType="after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TW" b="1" smtClean="0"/>
              <a:t>The Statement of Value: Practical Benefits</a:t>
            </a:r>
            <a:endParaRPr lang="id-ID" b="1"/>
          </a:p>
        </p:txBody>
      </p:sp>
      <p:sp>
        <p:nvSpPr>
          <p:cNvPr id="3" name="Content Placeholder 2"/>
          <p:cNvSpPr>
            <a:spLocks noGrp="1"/>
          </p:cNvSpPr>
          <p:nvPr>
            <p:ph idx="1"/>
          </p:nvPr>
        </p:nvSpPr>
        <p:spPr/>
        <p:txBody>
          <a:bodyPr>
            <a:normAutofit/>
          </a:bodyPr>
          <a:lstStyle/>
          <a:p>
            <a:pPr marL="0" indent="0">
              <a:buNone/>
            </a:pPr>
            <a:r>
              <a:rPr lang="en-US" altLang="zh-TW" smtClean="0"/>
              <a:t>The statement of value may be written from the </a:t>
            </a:r>
            <a:r>
              <a:rPr lang="en-US" altLang="zh-TW" b="1" smtClean="0"/>
              <a:t>point of view of practical benefits </a:t>
            </a:r>
            <a:r>
              <a:rPr lang="en-US" altLang="zh-TW" smtClean="0"/>
              <a:t>which may result from applying the findings of your research.</a:t>
            </a:r>
          </a:p>
          <a:p>
            <a:pPr marL="0" indent="0">
              <a:buNone/>
            </a:pPr>
            <a:r>
              <a:rPr lang="en-US" altLang="zh-TW" smtClean="0"/>
              <a:t>Example A: </a:t>
            </a:r>
            <a:r>
              <a:rPr lang="en-US" altLang="zh-TW" i="1" smtClean="0"/>
              <a:t>This research may provide an alternative to the problem of manually demonstrating instrumentation principles in classroom environments</a:t>
            </a:r>
            <a:r>
              <a:rPr lang="en-US" altLang="zh-TW" smtClean="0"/>
              <a:t>.</a:t>
            </a:r>
          </a:p>
          <a:p>
            <a:pPr marL="0" indent="0">
              <a:buNone/>
            </a:pPr>
            <a:r>
              <a:rPr lang="en-US" altLang="zh-TW" smtClean="0"/>
              <a:t>Example B: </a:t>
            </a:r>
            <a:r>
              <a:rPr lang="en-US" altLang="zh-TW" i="1" smtClean="0"/>
              <a:t>The results of this study could be useful to educators responsible for planning course work in consumer education</a:t>
            </a:r>
            <a:r>
              <a:rPr lang="en-US" altLang="zh-TW" smtClean="0"/>
              <a:t>.</a:t>
            </a:r>
          </a:p>
        </p:txBody>
      </p:sp>
    </p:spTree>
    <p:extLst>
      <p:ext uri="{BB962C8B-B14F-4D97-AF65-F5344CB8AC3E}">
        <p14:creationId xmlns:p14="http://schemas.microsoft.com/office/powerpoint/2010/main" val="21127143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844284" cy="1325563"/>
          </a:xfrm>
        </p:spPr>
        <p:txBody>
          <a:bodyPr/>
          <a:lstStyle/>
          <a:p>
            <a:r>
              <a:rPr lang="en-US" altLang="zh-TW" b="1" smtClean="0"/>
              <a:t>The Statement of Value: </a:t>
            </a:r>
            <a:r>
              <a:rPr lang="en-US" altLang="zh-TW" b="1"/>
              <a:t>T</a:t>
            </a:r>
            <a:r>
              <a:rPr lang="en-US" altLang="zh-TW" b="1" smtClean="0"/>
              <a:t>heoretical Importance</a:t>
            </a:r>
            <a:endParaRPr lang="id-ID" b="1"/>
          </a:p>
        </p:txBody>
      </p:sp>
      <p:sp>
        <p:nvSpPr>
          <p:cNvPr id="3" name="Content Placeholder 2"/>
          <p:cNvSpPr>
            <a:spLocks noGrp="1"/>
          </p:cNvSpPr>
          <p:nvPr>
            <p:ph idx="1"/>
          </p:nvPr>
        </p:nvSpPr>
        <p:spPr/>
        <p:txBody>
          <a:bodyPr>
            <a:normAutofit/>
          </a:bodyPr>
          <a:lstStyle/>
          <a:p>
            <a:pPr marL="0" indent="0">
              <a:buNone/>
            </a:pPr>
            <a:r>
              <a:rPr lang="en-US" altLang="zh-TW" smtClean="0"/>
              <a:t>You may write the statement of value to emphasize the </a:t>
            </a:r>
            <a:r>
              <a:rPr lang="en-US" altLang="zh-TW" b="1" i="1" smtClean="0"/>
              <a:t>theoretical importance </a:t>
            </a:r>
            <a:r>
              <a:rPr lang="en-US" altLang="zh-TW" smtClean="0"/>
              <a:t>of your study in advancing the state of knowledge in your specific area of study.</a:t>
            </a:r>
          </a:p>
          <a:p>
            <a:pPr marL="0" indent="0">
              <a:buNone/>
            </a:pPr>
            <a:r>
              <a:rPr lang="en-US" altLang="zh-TW" smtClean="0"/>
              <a:t>Example A: </a:t>
            </a:r>
            <a:r>
              <a:rPr lang="en-US" altLang="zh-TW" i="1" smtClean="0"/>
              <a:t>Both of the factors under investigation in this study may be of importance in explaining the irregular occurrence of this disease</a:t>
            </a:r>
            <a:r>
              <a:rPr lang="en-US" altLang="zh-TW" smtClean="0"/>
              <a:t>.</a:t>
            </a:r>
          </a:p>
          <a:p>
            <a:pPr marL="0" indent="0">
              <a:buNone/>
            </a:pPr>
            <a:r>
              <a:rPr lang="en-US" altLang="zh-TW" smtClean="0"/>
              <a:t>Example B: </a:t>
            </a:r>
            <a:r>
              <a:rPr lang="en-US" altLang="zh-TW" i="1" smtClean="0"/>
              <a:t>Results of this study may suggest a broader hypothesis for further research into the effects of atmospheric chemicals on rubber</a:t>
            </a:r>
            <a:r>
              <a:rPr lang="en-US" altLang="zh-TW" smtClean="0"/>
              <a:t>.</a:t>
            </a:r>
          </a:p>
        </p:txBody>
      </p:sp>
    </p:spTree>
    <p:extLst>
      <p:ext uri="{BB962C8B-B14F-4D97-AF65-F5344CB8AC3E}">
        <p14:creationId xmlns:p14="http://schemas.microsoft.com/office/powerpoint/2010/main" val="1213989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Example Stage 5</a:t>
            </a:r>
            <a:endParaRPr lang="id-ID" b="1"/>
          </a:p>
        </p:txBody>
      </p:sp>
      <p:pic>
        <p:nvPicPr>
          <p:cNvPr id="5" name="Picture 4"/>
          <p:cNvPicPr>
            <a:picLocks noChangeAspect="1"/>
          </p:cNvPicPr>
          <p:nvPr/>
        </p:nvPicPr>
        <p:blipFill rotWithShape="1">
          <a:blip r:embed="rId2"/>
          <a:srcRect l="2216"/>
          <a:stretch/>
        </p:blipFill>
        <p:spPr>
          <a:xfrm>
            <a:off x="870329" y="1690688"/>
            <a:ext cx="10904980" cy="2444701"/>
          </a:xfrm>
          <a:prstGeom prst="rect">
            <a:avLst/>
          </a:prstGeom>
        </p:spPr>
      </p:pic>
      <p:pic>
        <p:nvPicPr>
          <p:cNvPr id="6" name="Picture 5"/>
          <p:cNvPicPr>
            <a:picLocks noChangeAspect="1"/>
          </p:cNvPicPr>
          <p:nvPr/>
        </p:nvPicPr>
        <p:blipFill rotWithShape="1">
          <a:blip r:embed="rId3"/>
          <a:srcRect t="19303"/>
          <a:stretch/>
        </p:blipFill>
        <p:spPr>
          <a:xfrm>
            <a:off x="778483" y="4012437"/>
            <a:ext cx="10955882" cy="937685"/>
          </a:xfrm>
          <a:prstGeom prst="rect">
            <a:avLst/>
          </a:prstGeom>
        </p:spPr>
      </p:pic>
    </p:spTree>
    <p:extLst>
      <p:ext uri="{BB962C8B-B14F-4D97-AF65-F5344CB8AC3E}">
        <p14:creationId xmlns:p14="http://schemas.microsoft.com/office/powerpoint/2010/main" val="40816234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pic>
        <p:nvPicPr>
          <p:cNvPr id="4" name="Picture 3"/>
          <p:cNvPicPr>
            <a:picLocks noChangeAspect="1"/>
          </p:cNvPicPr>
          <p:nvPr/>
        </p:nvPicPr>
        <p:blipFill rotWithShape="1">
          <a:blip r:embed="rId2"/>
          <a:srcRect l="3181" r="2034"/>
          <a:stretch/>
        </p:blipFill>
        <p:spPr>
          <a:xfrm>
            <a:off x="81879" y="368489"/>
            <a:ext cx="6114206" cy="1970103"/>
          </a:xfrm>
          <a:prstGeom prst="rect">
            <a:avLst/>
          </a:prstGeom>
        </p:spPr>
      </p:pic>
      <p:pic>
        <p:nvPicPr>
          <p:cNvPr id="5" name="Picture 4"/>
          <p:cNvPicPr>
            <a:picLocks noChangeAspect="1"/>
          </p:cNvPicPr>
          <p:nvPr/>
        </p:nvPicPr>
        <p:blipFill rotWithShape="1">
          <a:blip r:embed="rId3"/>
          <a:srcRect l="3247"/>
          <a:stretch/>
        </p:blipFill>
        <p:spPr>
          <a:xfrm>
            <a:off x="81879" y="2338592"/>
            <a:ext cx="6114206" cy="4048730"/>
          </a:xfrm>
          <a:prstGeom prst="rect">
            <a:avLst/>
          </a:prstGeom>
        </p:spPr>
      </p:pic>
      <p:pic>
        <p:nvPicPr>
          <p:cNvPr id="6" name="Picture 5"/>
          <p:cNvPicPr>
            <a:picLocks noChangeAspect="1"/>
          </p:cNvPicPr>
          <p:nvPr/>
        </p:nvPicPr>
        <p:blipFill rotWithShape="1">
          <a:blip r:embed="rId4"/>
          <a:srcRect l="2216"/>
          <a:stretch/>
        </p:blipFill>
        <p:spPr>
          <a:xfrm>
            <a:off x="6018661" y="368489"/>
            <a:ext cx="6127845" cy="1373753"/>
          </a:xfrm>
          <a:prstGeom prst="rect">
            <a:avLst/>
          </a:prstGeom>
        </p:spPr>
      </p:pic>
      <p:pic>
        <p:nvPicPr>
          <p:cNvPr id="7" name="Picture 6"/>
          <p:cNvPicPr>
            <a:picLocks noChangeAspect="1"/>
          </p:cNvPicPr>
          <p:nvPr/>
        </p:nvPicPr>
        <p:blipFill>
          <a:blip r:embed="rId5"/>
          <a:stretch>
            <a:fillRect/>
          </a:stretch>
        </p:blipFill>
        <p:spPr>
          <a:xfrm>
            <a:off x="5986532" y="1773914"/>
            <a:ext cx="6156449" cy="652957"/>
          </a:xfrm>
          <a:prstGeom prst="rect">
            <a:avLst/>
          </a:prstGeom>
        </p:spPr>
      </p:pic>
    </p:spTree>
    <p:extLst>
      <p:ext uri="{BB962C8B-B14F-4D97-AF65-F5344CB8AC3E}">
        <p14:creationId xmlns:p14="http://schemas.microsoft.com/office/powerpoint/2010/main" val="67358639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844284" cy="1325563"/>
          </a:xfrm>
        </p:spPr>
        <p:txBody>
          <a:bodyPr/>
          <a:lstStyle/>
          <a:p>
            <a:r>
              <a:rPr lang="en-US" altLang="zh-TW" b="1" smtClean="0"/>
              <a:t>STAGE 5: Model </a:t>
            </a:r>
            <a:r>
              <a:rPr lang="en-US" altLang="zh-TW" b="1"/>
              <a:t>Auxiliaries and Tentativeness</a:t>
            </a:r>
            <a:endParaRPr lang="id-ID" b="1"/>
          </a:p>
        </p:txBody>
      </p:sp>
      <p:sp>
        <p:nvSpPr>
          <p:cNvPr id="3" name="Content Placeholder 2"/>
          <p:cNvSpPr>
            <a:spLocks noGrp="1"/>
          </p:cNvSpPr>
          <p:nvPr>
            <p:ph idx="1"/>
          </p:nvPr>
        </p:nvSpPr>
        <p:spPr/>
        <p:txBody>
          <a:bodyPr>
            <a:normAutofit/>
          </a:bodyPr>
          <a:lstStyle/>
          <a:p>
            <a:pPr marL="0" indent="0">
              <a:buNone/>
            </a:pPr>
            <a:r>
              <a:rPr lang="en-US" altLang="zh-TW" smtClean="0"/>
              <a:t>Stage 5, the statement of value is usually written in a way that suggests an attitude of tentativeness or modesty on the part of the author. </a:t>
            </a:r>
          </a:p>
          <a:p>
            <a:pPr marL="0" indent="0">
              <a:buNone/>
            </a:pPr>
            <a:r>
              <a:rPr lang="en-US" altLang="zh-TW" smtClean="0"/>
              <a:t>When reporting your own study, you should not sound too sure of the benefits, either practical or theoretical, of your work. </a:t>
            </a:r>
          </a:p>
          <a:p>
            <a:pPr marL="0" indent="0">
              <a:buNone/>
            </a:pPr>
            <a:r>
              <a:rPr lang="en-US" altLang="zh-TW" smtClean="0"/>
              <a:t>It is </a:t>
            </a:r>
            <a:r>
              <a:rPr lang="en-US" altLang="zh-TW" b="1" smtClean="0"/>
              <a:t>conventional</a:t>
            </a:r>
            <a:r>
              <a:rPr lang="en-US" altLang="zh-TW" smtClean="0"/>
              <a:t> to sound more </a:t>
            </a:r>
            <a:r>
              <a:rPr lang="en-US" altLang="zh-TW" b="1" smtClean="0"/>
              <a:t>cautious</a:t>
            </a:r>
            <a:r>
              <a:rPr lang="en-US" altLang="zh-TW" smtClean="0"/>
              <a:t>. </a:t>
            </a:r>
          </a:p>
          <a:p>
            <a:pPr marL="0" indent="0">
              <a:buNone/>
            </a:pPr>
            <a:r>
              <a:rPr lang="en-US" altLang="zh-TW" smtClean="0"/>
              <a:t>This is accomplished in Stage 5 by using </a:t>
            </a:r>
            <a:r>
              <a:rPr lang="en-US" altLang="zh-TW" b="1" smtClean="0"/>
              <a:t>modal auxilarities</a:t>
            </a:r>
            <a:r>
              <a:rPr lang="en-US" altLang="zh-TW" smtClean="0"/>
              <a:t>, principally “</a:t>
            </a:r>
            <a:r>
              <a:rPr lang="en-US" altLang="zh-TW" i="1" smtClean="0"/>
              <a:t>may</a:t>
            </a:r>
            <a:r>
              <a:rPr lang="en-US" altLang="zh-TW" smtClean="0"/>
              <a:t>”. </a:t>
            </a:r>
          </a:p>
        </p:txBody>
      </p:sp>
    </p:spTree>
    <p:extLst>
      <p:ext uri="{BB962C8B-B14F-4D97-AF65-F5344CB8AC3E}">
        <p14:creationId xmlns:p14="http://schemas.microsoft.com/office/powerpoint/2010/main" val="1945403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844284" cy="1325563"/>
          </a:xfrm>
        </p:spPr>
        <p:txBody>
          <a:bodyPr/>
          <a:lstStyle/>
          <a:p>
            <a:r>
              <a:rPr lang="en-US" altLang="zh-TW" b="1" smtClean="0"/>
              <a:t>STAGE 5: Using Model Auxiliaries</a:t>
            </a:r>
            <a:endParaRPr lang="id-ID" b="1"/>
          </a:p>
        </p:txBody>
      </p:sp>
      <p:pic>
        <p:nvPicPr>
          <p:cNvPr id="5" name="Picture 4"/>
          <p:cNvPicPr>
            <a:picLocks noChangeAspect="1"/>
          </p:cNvPicPr>
          <p:nvPr/>
        </p:nvPicPr>
        <p:blipFill>
          <a:blip r:embed="rId2"/>
          <a:stretch>
            <a:fillRect/>
          </a:stretch>
        </p:blipFill>
        <p:spPr>
          <a:xfrm>
            <a:off x="838200" y="1365772"/>
            <a:ext cx="6993284" cy="5239744"/>
          </a:xfrm>
          <a:prstGeom prst="rect">
            <a:avLst/>
          </a:prstGeom>
        </p:spPr>
      </p:pic>
    </p:spTree>
    <p:extLst>
      <p:ext uri="{BB962C8B-B14F-4D97-AF65-F5344CB8AC3E}">
        <p14:creationId xmlns:p14="http://schemas.microsoft.com/office/powerpoint/2010/main" val="218390391"/>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844284" cy="1325563"/>
          </a:xfrm>
        </p:spPr>
        <p:txBody>
          <a:bodyPr/>
          <a:lstStyle/>
          <a:p>
            <a:r>
              <a:rPr lang="en-US" altLang="zh-TW" b="1" smtClean="0"/>
              <a:t>Selecting the Best Modal Auxiliaries for Use in Stages 4</a:t>
            </a:r>
          </a:p>
        </p:txBody>
      </p:sp>
      <p:pic>
        <p:nvPicPr>
          <p:cNvPr id="4" name="Picture 3"/>
          <p:cNvPicPr>
            <a:picLocks noChangeAspect="1"/>
          </p:cNvPicPr>
          <p:nvPr/>
        </p:nvPicPr>
        <p:blipFill>
          <a:blip r:embed="rId2"/>
          <a:stretch>
            <a:fillRect/>
          </a:stretch>
        </p:blipFill>
        <p:spPr>
          <a:xfrm>
            <a:off x="965507" y="2037211"/>
            <a:ext cx="7809617" cy="4513713"/>
          </a:xfrm>
          <a:prstGeom prst="rect">
            <a:avLst/>
          </a:prstGeom>
          <a:ln>
            <a:solidFill>
              <a:schemeClr val="tx1"/>
            </a:solidFill>
          </a:ln>
        </p:spPr>
      </p:pic>
    </p:spTree>
    <p:extLst>
      <p:ext uri="{BB962C8B-B14F-4D97-AF65-F5344CB8AC3E}">
        <p14:creationId xmlns:p14="http://schemas.microsoft.com/office/powerpoint/2010/main" val="477184230"/>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844284" cy="1325563"/>
          </a:xfrm>
        </p:spPr>
        <p:txBody>
          <a:bodyPr/>
          <a:lstStyle/>
          <a:p>
            <a:r>
              <a:rPr lang="en-US" altLang="zh-TW" b="1" smtClean="0"/>
              <a:t>Selecting the Best Modal Auxiliaries for Use in Stages 5</a:t>
            </a:r>
          </a:p>
        </p:txBody>
      </p:sp>
      <p:pic>
        <p:nvPicPr>
          <p:cNvPr id="4" name="Picture 3"/>
          <p:cNvPicPr>
            <a:picLocks noChangeAspect="1"/>
          </p:cNvPicPr>
          <p:nvPr/>
        </p:nvPicPr>
        <p:blipFill rotWithShape="1">
          <a:blip r:embed="rId2"/>
          <a:srcRect b="88592"/>
          <a:stretch/>
        </p:blipFill>
        <p:spPr>
          <a:xfrm>
            <a:off x="965507" y="2037212"/>
            <a:ext cx="7809617" cy="514920"/>
          </a:xfrm>
          <a:prstGeom prst="rect">
            <a:avLst/>
          </a:prstGeom>
          <a:ln>
            <a:solidFill>
              <a:schemeClr val="tx1"/>
            </a:solidFill>
          </a:ln>
        </p:spPr>
      </p:pic>
      <p:pic>
        <p:nvPicPr>
          <p:cNvPr id="3" name="Picture 2"/>
          <p:cNvPicPr>
            <a:picLocks noChangeAspect="1"/>
          </p:cNvPicPr>
          <p:nvPr/>
        </p:nvPicPr>
        <p:blipFill>
          <a:blip r:embed="rId3"/>
          <a:stretch>
            <a:fillRect/>
          </a:stretch>
        </p:blipFill>
        <p:spPr>
          <a:xfrm>
            <a:off x="965506" y="2570822"/>
            <a:ext cx="7809617" cy="4000597"/>
          </a:xfrm>
          <a:prstGeom prst="rect">
            <a:avLst/>
          </a:prstGeom>
          <a:ln>
            <a:solidFill>
              <a:schemeClr val="tx1"/>
            </a:solidFill>
          </a:ln>
        </p:spPr>
      </p:pic>
    </p:spTree>
    <p:extLst>
      <p:ext uri="{BB962C8B-B14F-4D97-AF65-F5344CB8AC3E}">
        <p14:creationId xmlns:p14="http://schemas.microsoft.com/office/powerpoint/2010/main" val="3504045995"/>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0469" y="272955"/>
            <a:ext cx="9905999" cy="1610435"/>
          </a:xfrm>
        </p:spPr>
        <p:txBody>
          <a:bodyPr>
            <a:normAutofit/>
          </a:bodyPr>
          <a:lstStyle/>
          <a:p>
            <a:r>
              <a:rPr lang="en-US" b="1"/>
              <a:t>Thank you for your time!</a:t>
            </a:r>
            <a:br>
              <a:rPr lang="en-US" b="1"/>
            </a:br>
            <a:r>
              <a:rPr lang="en-US" b="1" smtClean="0"/>
              <a:t/>
            </a:r>
            <a:br>
              <a:rPr lang="en-US" b="1" smtClean="0"/>
            </a:br>
            <a:r>
              <a:rPr lang="en-US" b="1" smtClean="0"/>
              <a:t>ANY QUESTIONS?</a:t>
            </a:r>
            <a:endParaRPr lang="en-US" b="1" dirty="0"/>
          </a:p>
        </p:txBody>
      </p:sp>
      <p:sp>
        <p:nvSpPr>
          <p:cNvPr id="3" name="Text Placeholder 2"/>
          <p:cNvSpPr>
            <a:spLocks noGrp="1"/>
          </p:cNvSpPr>
          <p:nvPr>
            <p:ph type="body" idx="1"/>
          </p:nvPr>
        </p:nvSpPr>
        <p:spPr>
          <a:xfrm>
            <a:off x="610469" y="4660490"/>
            <a:ext cx="10436942" cy="1986116"/>
          </a:xfrm>
        </p:spPr>
        <p:txBody>
          <a:bodyPr>
            <a:normAutofit/>
          </a:bodyPr>
          <a:lstStyle/>
          <a:p>
            <a:r>
              <a:rPr lang="en-US" sz="3200"/>
              <a:t>Services Computing Research Group</a:t>
            </a:r>
          </a:p>
          <a:p>
            <a:r>
              <a:rPr lang="en-US" sz="3200"/>
              <a:t>School of Electrical Engineering and Informatics</a:t>
            </a:r>
          </a:p>
          <a:p>
            <a:r>
              <a:rPr lang="en-US" sz="3200"/>
              <a:t>Institut Teknologi </a:t>
            </a:r>
            <a:r>
              <a:rPr lang="en-US" sz="3200" smtClean="0"/>
              <a:t>Bandung</a:t>
            </a:r>
            <a:endParaRPr lang="en-US" sz="3200"/>
          </a:p>
        </p:txBody>
      </p:sp>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4992" r="4282"/>
          <a:stretch/>
        </p:blipFill>
        <p:spPr>
          <a:xfrm>
            <a:off x="10323871" y="4660490"/>
            <a:ext cx="1666568" cy="168125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2336902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4" name="Title 1"/>
          <p:cNvSpPr txBox="1">
            <a:spLocks/>
          </p:cNvSpPr>
          <p:nvPr/>
        </p:nvSpPr>
        <p:spPr>
          <a:xfrm>
            <a:off x="1003925" y="3128461"/>
            <a:ext cx="10183950" cy="866024"/>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6000" b="1" smtClean="0">
                <a:latin typeface="+mn-lt"/>
              </a:rPr>
              <a:t>FIRST STAGE</a:t>
            </a:r>
          </a:p>
          <a:p>
            <a:pPr algn="ctr"/>
            <a:r>
              <a:rPr lang="en-US" altLang="zh-TW" sz="6000"/>
              <a:t>General statements</a:t>
            </a:r>
            <a:endParaRPr lang="en-US" sz="6000" b="1" smtClean="0">
              <a:latin typeface="+mn-lt"/>
            </a:endParaRPr>
          </a:p>
          <a:p>
            <a:endParaRPr lang="en-US" sz="6000" b="1" smtClean="0">
              <a:latin typeface="+mn-lt"/>
            </a:endParaRPr>
          </a:p>
        </p:txBody>
      </p:sp>
    </p:spTree>
    <p:extLst>
      <p:ext uri="{BB962C8B-B14F-4D97-AF65-F5344CB8AC3E}">
        <p14:creationId xmlns:p14="http://schemas.microsoft.com/office/powerpoint/2010/main" val="239701231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FIRST </a:t>
            </a:r>
            <a:r>
              <a:rPr lang="id-ID" b="1" smtClean="0"/>
              <a:t>Stage: </a:t>
            </a:r>
            <a:r>
              <a:rPr lang="id-ID" b="1"/>
              <a:t>The </a:t>
            </a:r>
            <a:r>
              <a:rPr lang="id-ID" b="1" smtClean="0"/>
              <a:t>Setting</a:t>
            </a:r>
            <a:endParaRPr lang="id-ID" b="1"/>
          </a:p>
        </p:txBody>
      </p:sp>
      <p:sp>
        <p:nvSpPr>
          <p:cNvPr id="3" name="Content Placeholder 2"/>
          <p:cNvSpPr>
            <a:spLocks noGrp="1"/>
          </p:cNvSpPr>
          <p:nvPr>
            <p:ph idx="1"/>
          </p:nvPr>
        </p:nvSpPr>
        <p:spPr/>
        <p:txBody>
          <a:bodyPr>
            <a:normAutofit/>
          </a:bodyPr>
          <a:lstStyle/>
          <a:p>
            <a:pPr marL="609600" indent="-609600">
              <a:buFont typeface="Arial" panose="020B0604020202020204" pitchFamily="34" charset="0"/>
              <a:buAutoNum type="arabicPeriod"/>
            </a:pPr>
            <a:r>
              <a:rPr lang="en-US" altLang="zh-TW" sz="2800"/>
              <a:t>Begin with accepted statements of fact related to your general area.</a:t>
            </a:r>
          </a:p>
          <a:p>
            <a:pPr marL="609600" indent="-609600">
              <a:buFont typeface="Arial" panose="020B0604020202020204" pitchFamily="34" charset="0"/>
              <a:buAutoNum type="arabicPeriod"/>
            </a:pPr>
            <a:r>
              <a:rPr lang="en-US" altLang="zh-TW" sz="2800"/>
              <a:t>Within the general area, identify one subarea.</a:t>
            </a:r>
          </a:p>
          <a:p>
            <a:pPr marL="609600" indent="-609600">
              <a:buFont typeface="Arial" panose="020B0604020202020204" pitchFamily="34" charset="0"/>
              <a:buAutoNum type="arabicPeriod"/>
            </a:pPr>
            <a:r>
              <a:rPr lang="en-US" altLang="zh-TW" sz="2800"/>
              <a:t>Indicate your topic in the subarea</a:t>
            </a:r>
            <a:r>
              <a:rPr lang="en-US" altLang="zh-TW" sz="2800" smtClean="0"/>
              <a:t>.</a:t>
            </a:r>
            <a:endParaRPr lang="en-US" altLang="zh-TW" sz="2800"/>
          </a:p>
        </p:txBody>
      </p:sp>
    </p:spTree>
    <p:extLst>
      <p:ext uri="{BB962C8B-B14F-4D97-AF65-F5344CB8AC3E}">
        <p14:creationId xmlns:p14="http://schemas.microsoft.com/office/powerpoint/2010/main" val="3835129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FIRST </a:t>
            </a:r>
            <a:r>
              <a:rPr lang="id-ID" b="1" smtClean="0"/>
              <a:t>Stage: </a:t>
            </a:r>
            <a:r>
              <a:rPr lang="en-US" altLang="zh-TW" b="1"/>
              <a:t>Strong Opening </a:t>
            </a:r>
            <a:r>
              <a:rPr lang="en-US" altLang="zh-TW" b="1" smtClean="0"/>
              <a:t>Statement (1)</a:t>
            </a:r>
            <a:endParaRPr lang="id-ID" b="1"/>
          </a:p>
        </p:txBody>
      </p:sp>
      <p:sp>
        <p:nvSpPr>
          <p:cNvPr id="3" name="Content Placeholder 2"/>
          <p:cNvSpPr>
            <a:spLocks noGrp="1"/>
          </p:cNvSpPr>
          <p:nvPr>
            <p:ph idx="1"/>
          </p:nvPr>
        </p:nvSpPr>
        <p:spPr/>
        <p:txBody>
          <a:bodyPr>
            <a:normAutofit/>
          </a:bodyPr>
          <a:lstStyle/>
          <a:p>
            <a:pPr>
              <a:buNone/>
            </a:pPr>
            <a:r>
              <a:rPr lang="en-US" altLang="zh-TW" sz="2800" b="1"/>
              <a:t>Strong Opening Statement:</a:t>
            </a:r>
          </a:p>
          <a:p>
            <a:pPr>
              <a:buNone/>
            </a:pPr>
            <a:r>
              <a:rPr lang="en-US" altLang="zh-TW" sz="2800" i="1"/>
              <a:t>In recent years… have been of great interest for…</a:t>
            </a:r>
          </a:p>
          <a:p>
            <a:pPr>
              <a:buNone/>
            </a:pPr>
            <a:r>
              <a:rPr lang="en-US" altLang="zh-TW" sz="2800" i="1"/>
              <a:t>The increasing interest in…has heightened the need for…</a:t>
            </a:r>
          </a:p>
          <a:p>
            <a:pPr>
              <a:buNone/>
            </a:pPr>
            <a:r>
              <a:rPr lang="en-US" altLang="zh-TW" sz="2800" i="1"/>
              <a:t>Of particular interest and complexity are…</a:t>
            </a:r>
          </a:p>
          <a:p>
            <a:pPr>
              <a:buNone/>
            </a:pPr>
            <a:r>
              <a:rPr lang="en-US" altLang="zh-TW" sz="2800" i="1"/>
              <a:t>The relationship between…has been investigated by many researchers</a:t>
            </a:r>
            <a:r>
              <a:rPr lang="en-US" altLang="zh-TW" sz="2800" i="1" smtClean="0"/>
              <a:t>.</a:t>
            </a:r>
          </a:p>
          <a:p>
            <a:pPr>
              <a:buNone/>
            </a:pPr>
            <a:endParaRPr lang="en-US" altLang="zh-TW" sz="2800" i="1"/>
          </a:p>
        </p:txBody>
      </p:sp>
    </p:spTree>
    <p:extLst>
      <p:ext uri="{BB962C8B-B14F-4D97-AF65-F5344CB8AC3E}">
        <p14:creationId xmlns:p14="http://schemas.microsoft.com/office/powerpoint/2010/main" val="39933425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FIRST </a:t>
            </a:r>
            <a:r>
              <a:rPr lang="id-ID" b="1" smtClean="0"/>
              <a:t>Stage: </a:t>
            </a:r>
            <a:r>
              <a:rPr lang="en-US" altLang="zh-TW" b="1"/>
              <a:t>Strong Opening Statement </a:t>
            </a:r>
            <a:r>
              <a:rPr lang="en-US" altLang="zh-TW" b="1" smtClean="0"/>
              <a:t>(2)</a:t>
            </a:r>
            <a:endParaRPr lang="id-ID" b="1"/>
          </a:p>
        </p:txBody>
      </p:sp>
      <p:sp>
        <p:nvSpPr>
          <p:cNvPr id="3" name="Content Placeholder 2"/>
          <p:cNvSpPr>
            <a:spLocks noGrp="1"/>
          </p:cNvSpPr>
          <p:nvPr>
            <p:ph idx="1"/>
          </p:nvPr>
        </p:nvSpPr>
        <p:spPr/>
        <p:txBody>
          <a:bodyPr>
            <a:normAutofit/>
          </a:bodyPr>
          <a:lstStyle/>
          <a:p>
            <a:pPr>
              <a:buNone/>
            </a:pPr>
            <a:r>
              <a:rPr lang="en-US" altLang="zh-TW" sz="2800" i="1" smtClean="0"/>
              <a:t>The…has </a:t>
            </a:r>
            <a:r>
              <a:rPr lang="en-US" altLang="zh-TW" sz="2800" i="1"/>
              <a:t>become a favorite topic for analysis…</a:t>
            </a:r>
          </a:p>
          <a:p>
            <a:pPr>
              <a:buNone/>
            </a:pPr>
            <a:r>
              <a:rPr lang="en-US" altLang="zh-TW" sz="2800" i="1"/>
              <a:t>Knowledge of…has a great importance for…</a:t>
            </a:r>
          </a:p>
          <a:p>
            <a:pPr>
              <a:buNone/>
            </a:pPr>
            <a:r>
              <a:rPr lang="en-US" altLang="zh-TW" sz="2800" i="1"/>
              <a:t>The study of…has become an important aspect of…</a:t>
            </a:r>
          </a:p>
          <a:p>
            <a:pPr>
              <a:buNone/>
            </a:pPr>
            <a:r>
              <a:rPr lang="en-US" altLang="zh-TW" sz="2800" i="1"/>
              <a:t>A central issue in…is…</a:t>
            </a:r>
          </a:p>
          <a:p>
            <a:pPr>
              <a:buNone/>
            </a:pPr>
            <a:r>
              <a:rPr lang="en-US" altLang="zh-TW" sz="2800" i="1"/>
              <a:t>The…has been extensively studied in recent years.</a:t>
            </a:r>
          </a:p>
          <a:p>
            <a:pPr>
              <a:buNone/>
            </a:pPr>
            <a:r>
              <a:rPr lang="en-US" altLang="zh-TW" sz="2800" i="1"/>
              <a:t>Many investigators have recently turned to…</a:t>
            </a:r>
          </a:p>
          <a:p>
            <a:pPr>
              <a:buNone/>
            </a:pPr>
            <a:endParaRPr lang="en-US" altLang="zh-TW" sz="2800"/>
          </a:p>
        </p:txBody>
      </p:sp>
    </p:spTree>
    <p:extLst>
      <p:ext uri="{BB962C8B-B14F-4D97-AF65-F5344CB8AC3E}">
        <p14:creationId xmlns:p14="http://schemas.microsoft.com/office/powerpoint/2010/main" val="2286397601"/>
      </p:ext>
    </p:extLst>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307</TotalTime>
  <Words>2240</Words>
  <Application>Microsoft Office PowerPoint</Application>
  <PresentationFormat>Widescreen</PresentationFormat>
  <Paragraphs>199</Paragraphs>
  <Slides>54</Slides>
  <Notes>5</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54</vt:i4>
      </vt:variant>
    </vt:vector>
  </HeadingPairs>
  <TitlesOfParts>
    <vt:vector size="63" baseType="lpstr">
      <vt:lpstr>Arial</vt:lpstr>
      <vt:lpstr>Calibri</vt:lpstr>
      <vt:lpstr>Calibri Light</vt:lpstr>
      <vt:lpstr>Corbel</vt:lpstr>
      <vt:lpstr>新細明體</vt:lpstr>
      <vt:lpstr>Times New Roman</vt:lpstr>
      <vt:lpstr>Wingdings</vt:lpstr>
      <vt:lpstr>Office Theme</vt:lpstr>
      <vt:lpstr>Banded</vt:lpstr>
      <vt:lpstr>WRITING UP RESEARCH</vt:lpstr>
      <vt:lpstr>PowerPoint Presentation</vt:lpstr>
      <vt:lpstr>INTRODUCTION</vt:lpstr>
      <vt:lpstr>INTRODUCTION—Five Stages</vt:lpstr>
      <vt:lpstr>PowerPoint Presentation</vt:lpstr>
      <vt:lpstr>PowerPoint Presentation</vt:lpstr>
      <vt:lpstr>FIRST Stage: The Setting</vt:lpstr>
      <vt:lpstr>FIRST Stage: Strong Opening Statement (1)</vt:lpstr>
      <vt:lpstr>FIRST Stage: Strong Opening Statement (2)</vt:lpstr>
      <vt:lpstr>FIRST Stage: Strong Opening Statement (3)</vt:lpstr>
      <vt:lpstr>FIRST Stage: General and Specific Noun Phrases</vt:lpstr>
      <vt:lpstr>General vs Spesific Noun Phrases</vt:lpstr>
      <vt:lpstr>General Noun Phrases: Examples (1)</vt:lpstr>
      <vt:lpstr>General Noun Phrases: Examples (2)</vt:lpstr>
      <vt:lpstr>Spesific Noun Phrases</vt:lpstr>
      <vt:lpstr>Referring to Shared Information</vt:lpstr>
      <vt:lpstr>Referring to old information</vt:lpstr>
      <vt:lpstr>Pointing forward to specifying information</vt:lpstr>
      <vt:lpstr>Example Stage 1</vt:lpstr>
      <vt:lpstr>Summary</vt:lpstr>
      <vt:lpstr>PowerPoint Presentation</vt:lpstr>
      <vt:lpstr>SECOND STAGE</vt:lpstr>
      <vt:lpstr>INFORMATION PROMINENT CITATION</vt:lpstr>
      <vt:lpstr>Ordering of Citation</vt:lpstr>
      <vt:lpstr>Example Stage 1: Recap</vt:lpstr>
      <vt:lpstr>Example Stage 2</vt:lpstr>
      <vt:lpstr>PowerPoint Presentation</vt:lpstr>
      <vt:lpstr>THIRD STAGE</vt:lpstr>
      <vt:lpstr>THIRD STAGE</vt:lpstr>
      <vt:lpstr>STAGE 3: FORMULATION</vt:lpstr>
      <vt:lpstr>Example Stage 3</vt:lpstr>
      <vt:lpstr>STAGE 3: SIGNAL WORDS (1)</vt:lpstr>
      <vt:lpstr>STAGE 3: SIGNAL WORDS (2)</vt:lpstr>
      <vt:lpstr>PowerPoint Presentation</vt:lpstr>
      <vt:lpstr>FOURTH STAGE: Thesis Statement</vt:lpstr>
      <vt:lpstr>FOURTH STAGE: Two Alternative Orientations</vt:lpstr>
      <vt:lpstr>STATEMENT OF PURPOSE: Report Orientation</vt:lpstr>
      <vt:lpstr>STATEMENT OF PURPOSE: Research Orientation</vt:lpstr>
      <vt:lpstr>Example Stage 4</vt:lpstr>
      <vt:lpstr>STAGE 4: ORIENTATION AND TENSES (1)</vt:lpstr>
      <vt:lpstr>STAGE 4: ORIENTATION AND TENSES (2)</vt:lpstr>
      <vt:lpstr>NOTES IN STAGE 4: Research Question</vt:lpstr>
      <vt:lpstr>Implied Questions in Statement of Purpose (Yes or No Question)</vt:lpstr>
      <vt:lpstr>Implied Questions in Statement of Purpose (Information Questions)</vt:lpstr>
      <vt:lpstr>PowerPoint Presentation</vt:lpstr>
      <vt:lpstr>FIFTH STAGE: The Statement of Value</vt:lpstr>
      <vt:lpstr>The Statement of Value: Practical Benefits</vt:lpstr>
      <vt:lpstr>The Statement of Value: Theoretical Importance</vt:lpstr>
      <vt:lpstr>Example Stage 5</vt:lpstr>
      <vt:lpstr>STAGE 5: Model Auxiliaries and Tentativeness</vt:lpstr>
      <vt:lpstr>STAGE 5: Using Model Auxiliaries</vt:lpstr>
      <vt:lpstr>Selecting the Best Modal Auxiliaries for Use in Stages 4</vt:lpstr>
      <vt:lpstr>Selecting the Best Modal Auxiliaries for Use in Stages 5</vt:lpstr>
      <vt:lpstr>Thank you for your time!  ANY QUESTIONS?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Novianto Budi Kurniawan</dc:creator>
  <cp:lastModifiedBy>Novianto Budi Kurniawan</cp:lastModifiedBy>
  <cp:revision>28</cp:revision>
  <dcterms:created xsi:type="dcterms:W3CDTF">2017-11-22T02:59:56Z</dcterms:created>
  <dcterms:modified xsi:type="dcterms:W3CDTF">2017-11-22T12:37:09Z</dcterms:modified>
</cp:coreProperties>
</file>